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2" r:id="rId3"/>
    <p:sldId id="273" r:id="rId4"/>
    <p:sldId id="274" r:id="rId5"/>
    <p:sldId id="268" r:id="rId6"/>
    <p:sldId id="275" r:id="rId7"/>
    <p:sldId id="269" r:id="rId8"/>
    <p:sldId id="276" r:id="rId9"/>
    <p:sldId id="270" r:id="rId10"/>
    <p:sldId id="271" r:id="rId11"/>
    <p:sldId id="264" r:id="rId12"/>
    <p:sldId id="265" r:id="rId13"/>
    <p:sldId id="266" r:id="rId14"/>
    <p:sldId id="267" r:id="rId15"/>
    <p:sldId id="277" r:id="rId16"/>
    <p:sldId id="261" r:id="rId17"/>
    <p:sldId id="278" r:id="rId18"/>
    <p:sldId id="279" r:id="rId19"/>
    <p:sldId id="280" r:id="rId20"/>
    <p:sldId id="281" r:id="rId21"/>
    <p:sldId id="260" r:id="rId22"/>
    <p:sldId id="262" r:id="rId23"/>
    <p:sldId id="263" r:id="rId24"/>
    <p:sldId id="258" r:id="rId25"/>
    <p:sldId id="259"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22A14C-0EF8-4F51-B175-17C83D4ADD15}" type="datetimeFigureOut">
              <a:rPr lang="ru-RU" smtClean="0"/>
              <a:pPr/>
              <a:t>04.04.2013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FB546C-2854-481C-8DE6-65A6A4AA96D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2FB546C-2854-481C-8DE6-65A6A4AA96DE}" type="slidenum">
              <a:rPr lang="ru-RU" smtClean="0"/>
              <a:pPr/>
              <a:t>19</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2FB546C-2854-481C-8DE6-65A6A4AA96DE}" type="slidenum">
              <a:rPr lang="ru-RU" smtClean="0"/>
              <a:pPr/>
              <a:t>23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6D0007-8822-41F2-9FD8-0C5D6B99D06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E25A5F-BCB7-47E2-BDD0-77DF34864B29}" type="datetimeFigureOut">
              <a:rPr lang="ru-RU" smtClean="0"/>
              <a:pPr/>
              <a:t>04.04.2013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D0007-8822-41F2-9FD8-0C5D6B99D06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179512" y="188640"/>
            <a:ext cx="1296144" cy="5760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ССО</a:t>
            </a:r>
            <a:endParaRPr lang="ru-RU" sz="2000" b="1" dirty="0">
              <a:solidFill>
                <a:srgbClr val="C00000"/>
              </a:solidFill>
            </a:endParaRPr>
          </a:p>
        </p:txBody>
      </p:sp>
      <p:sp>
        <p:nvSpPr>
          <p:cNvPr id="6" name="Прямоугольник 5"/>
          <p:cNvSpPr/>
          <p:nvPr/>
        </p:nvSpPr>
        <p:spPr>
          <a:xfrm>
            <a:off x="1763688" y="2348880"/>
            <a:ext cx="5328592" cy="864096"/>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КК – Лекция </a:t>
            </a:r>
            <a:r>
              <a:rPr lang="ru-RU" sz="2000" b="1" dirty="0" smtClean="0">
                <a:solidFill>
                  <a:srgbClr val="C00000"/>
                </a:solidFill>
              </a:rPr>
              <a:t>№3 </a:t>
            </a:r>
            <a:r>
              <a:rPr lang="ru-RU" sz="2000" b="1" dirty="0" smtClean="0">
                <a:solidFill>
                  <a:srgbClr val="C00000"/>
                </a:solidFill>
              </a:rPr>
              <a:t>- </a:t>
            </a:r>
            <a:r>
              <a:rPr lang="ru-RU" sz="2000" b="1" dirty="0" smtClean="0">
                <a:solidFill>
                  <a:srgbClr val="C00000"/>
                </a:solidFill>
                <a:latin typeface="Times New Roman" pitchFamily="18" charset="0"/>
                <a:cs typeface="Times New Roman" pitchFamily="18" charset="0"/>
              </a:rPr>
              <a:t>Кладка из кирпича и камней правильной формы </a:t>
            </a:r>
            <a:endParaRPr lang="ru-RU" sz="20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2400" b="1" dirty="0" smtClean="0">
                <a:solidFill>
                  <a:srgbClr val="C00000"/>
                </a:solidFill>
                <a:latin typeface="Times New Roman" pitchFamily="18" charset="0"/>
                <a:cs typeface="Times New Roman" pitchFamily="18" charset="0"/>
              </a:rPr>
              <a:t>Рассматриваемые вопросы:</a:t>
            </a:r>
          </a:p>
          <a:p>
            <a:pPr algn="ctr"/>
            <a:endParaRPr lang="ru-RU" sz="2400" b="1" dirty="0" smtClean="0">
              <a:solidFill>
                <a:srgbClr val="C00000"/>
              </a:solidFill>
              <a:latin typeface="Times New Roman" pitchFamily="18" charset="0"/>
              <a:cs typeface="Times New Roman" pitchFamily="18" charset="0"/>
            </a:endParaRPr>
          </a:p>
          <a:p>
            <a:pPr marL="457200" lvl="0" indent="-457200" algn="just">
              <a:lnSpc>
                <a:spcPct val="200000"/>
              </a:lnSpc>
              <a:buAutoNum type="arabicPeriod"/>
            </a:pPr>
            <a:r>
              <a:rPr lang="ru-RU" sz="2000" b="1" dirty="0" smtClean="0">
                <a:solidFill>
                  <a:schemeClr val="tx1"/>
                </a:solidFill>
                <a:latin typeface="Times New Roman" pitchFamily="18" charset="0"/>
                <a:ea typeface="Times New Roman" pitchFamily="18" charset="0"/>
                <a:cs typeface="Times New Roman" pitchFamily="18" charset="0"/>
              </a:rPr>
              <a:t>Виды кладок и системы перевязки швов.</a:t>
            </a:r>
          </a:p>
          <a:p>
            <a:pPr marL="457200" indent="-457200" algn="just">
              <a:lnSpc>
                <a:spcPct val="200000"/>
              </a:lnSpc>
              <a:buFontTx/>
              <a:buAutoNum type="arabicPeriod"/>
            </a:pPr>
            <a:r>
              <a:rPr lang="ru-RU" sz="2000" b="1" dirty="0" smtClean="0">
                <a:solidFill>
                  <a:schemeClr val="tx1"/>
                </a:solidFill>
                <a:latin typeface="Times New Roman" pitchFamily="18" charset="0"/>
                <a:ea typeface="Times New Roman" pitchFamily="18" charset="0"/>
                <a:cs typeface="Times New Roman" pitchFamily="18" charset="0"/>
              </a:rPr>
              <a:t>Кладка кирпичных стен облегченной конструкции.</a:t>
            </a:r>
            <a:endParaRPr lang="ru-RU" sz="2000" b="1" dirty="0" smtClean="0">
              <a:solidFill>
                <a:schemeClr val="tx1"/>
              </a:solidFill>
              <a:latin typeface="Times New Roman" pitchFamily="18" charset="0"/>
              <a:cs typeface="Times New Roman" pitchFamily="18" charset="0"/>
            </a:endParaRPr>
          </a:p>
          <a:p>
            <a:pPr marL="457200" indent="-457200" algn="just">
              <a:lnSpc>
                <a:spcPct val="200000"/>
              </a:lnSpc>
              <a:buFontTx/>
              <a:buAutoNum type="arabicPeriod"/>
            </a:pPr>
            <a:r>
              <a:rPr lang="ru-RU" sz="2000" b="1" dirty="0" smtClean="0">
                <a:solidFill>
                  <a:schemeClr val="tx1"/>
                </a:solidFill>
                <a:latin typeface="Times New Roman" pitchFamily="18" charset="0"/>
                <a:ea typeface="Times New Roman" pitchFamily="18" charset="0"/>
                <a:cs typeface="Times New Roman" pitchFamily="18" charset="0"/>
              </a:rPr>
              <a:t>Кирпичная кладка с облицовкой.</a:t>
            </a:r>
          </a:p>
          <a:p>
            <a:pPr marL="457200" indent="-457200" algn="just">
              <a:lnSpc>
                <a:spcPct val="200000"/>
              </a:lnSpc>
              <a:buFontTx/>
              <a:buAutoNum type="arabicPeriod"/>
            </a:pPr>
            <a:r>
              <a:rPr lang="ru-RU" sz="2000" b="1" dirty="0" smtClean="0">
                <a:solidFill>
                  <a:schemeClr val="tx1"/>
                </a:solidFill>
                <a:latin typeface="Times New Roman" pitchFamily="18" charset="0"/>
                <a:cs typeface="Times New Roman" pitchFamily="18" charset="0"/>
              </a:rPr>
              <a:t>Облицовка плитами из природного камня.</a:t>
            </a:r>
          </a:p>
          <a:p>
            <a:pPr marL="457200" indent="-457200" algn="just">
              <a:lnSpc>
                <a:spcPct val="200000"/>
              </a:lnSpc>
              <a:buFontTx/>
              <a:buAutoNum type="arabicPeriod"/>
            </a:pPr>
            <a:r>
              <a:rPr lang="ru-RU" sz="2000" b="1" dirty="0" smtClean="0">
                <a:solidFill>
                  <a:schemeClr val="tx1"/>
                </a:solidFill>
                <a:latin typeface="Times New Roman" pitchFamily="18" charset="0"/>
                <a:cs typeface="Times New Roman" pitchFamily="18" charset="0"/>
              </a:rPr>
              <a:t>Облицовка бетонными плитами.</a:t>
            </a:r>
          </a:p>
          <a:p>
            <a:pPr marL="457200" indent="-457200" algn="just">
              <a:lnSpc>
                <a:spcPct val="200000"/>
              </a:lnSpc>
            </a:pPr>
            <a:endParaRPr lang="ru-RU" sz="2000" b="1" dirty="0" smtClean="0">
              <a:solidFill>
                <a:srgbClr val="C00000"/>
              </a:solidFill>
              <a:latin typeface="Times New Roman" pitchFamily="18" charset="0"/>
              <a:cs typeface="Times New Roman" pitchFamily="18" charset="0"/>
            </a:endParaRPr>
          </a:p>
          <a:p>
            <a:pPr marL="457200" indent="-457200" algn="just">
              <a:buFontTx/>
              <a:buAutoNum type="arabicPeriod"/>
            </a:pP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indent="-457200" algn="just">
              <a:buFontTx/>
              <a:buAutoNum type="arabicPeriod"/>
            </a:pPr>
            <a:endParaRPr lang="ru-RU" sz="2000" b="1" dirty="0" smtClean="0">
              <a:solidFill>
                <a:schemeClr val="tx1"/>
              </a:solidFill>
              <a:latin typeface="Times New Roman" pitchFamily="18" charset="0"/>
              <a:cs typeface="Times New Roman" pitchFamily="18" charset="0"/>
            </a:endParaRPr>
          </a:p>
          <a:p>
            <a:pPr marL="457200" lvl="0" indent="-457200" algn="just">
              <a:buAutoNum type="arabicPeriod"/>
            </a:pP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lvl="0" indent="-457200" algn="just">
              <a:buAutoNum type="arabicPeriod"/>
            </a:pPr>
            <a:endParaRPr lang="ru-RU" sz="2400" b="1" dirty="0" smtClean="0">
              <a:solidFill>
                <a:srgbClr val="C00000"/>
              </a:solidFill>
              <a:latin typeface="Times New Roman" pitchFamily="18" charset="0"/>
              <a:ea typeface="Times New Roman" pitchFamily="18" charset="0"/>
              <a:cs typeface="Times New Roman" pitchFamily="18" charset="0"/>
            </a:endParaRPr>
          </a:p>
          <a:p>
            <a:pPr algn="just"/>
            <a:endParaRPr lang="ru-RU" sz="2400" b="1" dirty="0" smtClean="0">
              <a:solidFill>
                <a:srgbClr val="C00000"/>
              </a:solidFill>
              <a:latin typeface="Times New Roman" pitchFamily="18" charset="0"/>
              <a:cs typeface="Times New Roman" pitchFamily="18" charset="0"/>
            </a:endParaRPr>
          </a:p>
          <a:p>
            <a:pPr algn="ctr"/>
            <a:endParaRPr lang="ru-RU" sz="2400" b="1" dirty="0" smtClean="0">
              <a:solidFill>
                <a:srgbClr val="C00000"/>
              </a:solidFill>
              <a:latin typeface="Times New Roman" pitchFamily="18" charset="0"/>
              <a:cs typeface="Times New Roman" pitchFamily="18" charset="0"/>
            </a:endParaRPr>
          </a:p>
          <a:p>
            <a:pPr algn="ctr"/>
            <a:endParaRPr lang="ru-RU" sz="2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73" name="Rectangle 1"/>
          <p:cNvSpPr>
            <a:spLocks noChangeArrowheads="1"/>
          </p:cNvSpPr>
          <p:nvPr/>
        </p:nvSpPr>
        <p:spPr bwMode="auto">
          <a:xfrm>
            <a:off x="0" y="0"/>
            <a:ext cx="9144000" cy="66941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ВИДЫ КЛАДОК И СИСТЕМЫ ПЕРЕВЯЗКИ ШВОВ</a:t>
            </a:r>
          </a:p>
          <a:p>
            <a:pPr marL="0" marR="0" lvl="0" indent="269875" algn="ctr"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Кладку из кирпича выполняют сплошной или облегченной.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 сплошной кирпичной кладке поперечные размеры столбов и толщину стен назначают кратными половине или целому кир­пичу (или камню). Поэтому стены могут быть толщиной в </a:t>
            </a:r>
            <a:r>
              <a:rPr kumimoji="0" lang="ru-RU" sz="1600" b="1" i="0" u="none" strike="noStrike" cap="none" normalizeH="0" baseline="30000" dirty="0" smtClean="0">
                <a:ln>
                  <a:noFill/>
                </a:ln>
                <a:solidFill>
                  <a:srgbClr val="000000"/>
                </a:solidFill>
                <a:effectLst/>
                <a:latin typeface="Times New Roman" pitchFamily="18" charset="0"/>
                <a:ea typeface="Times New Roman" pitchFamily="18" charset="0"/>
                <a:cs typeface="Times New Roman" pitchFamily="18" charset="0"/>
              </a:rPr>
              <a:t>1</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кирпича (из одних ложков), 1, 1/2, 2, 2/1, 3 кирпича и т.д. Вертикальные швы в кладке должны быть толщиной 8...15 мм, а горизонтальные— толщиной 10... 15 мм: </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 учетом толщины вертикальных продольных швов между кирпичами, равной в среднем 10 мм, толщина стен будет составлять соответственно 120, 250, 380, 510, 640 и 770 мм. </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 учетом толщины горизонтальных швов в </a:t>
            </a:r>
            <a:r>
              <a:rPr kumimoji="0" lang="ru-RU" sz="16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1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 высоты кладки из кирпича толщиной 65 мм укладывается 13 рядов.                 </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Правильность формы и стандартность кирпичей дают возможность устанавливать определенный порядок их расположения в стене, простенках и столбах. Этот порядок различается расположением кирпичей в рядах и чередованием горизонтальных рядов, приводящим к определенной системе перевязки вертикальных швов. </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Наиболее распространенными системами перевязки являются: </a:t>
            </a:r>
          </a:p>
          <a:p>
            <a:pPr marL="0" marR="0" lvl="0" indent="269875"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для стен и простенков — однорядная и многорядная;</a:t>
            </a:r>
          </a:p>
          <a:p>
            <a:pPr marL="0" marR="0" lvl="0" indent="269875" algn="just" defTabSz="914400" rtl="0" eaLnBrk="0" fontAlgn="base" latinLnBrk="0" hangingPunct="0">
              <a:lnSpc>
                <a:spcPct val="100000"/>
              </a:lnSpc>
              <a:spcBef>
                <a:spcPct val="0"/>
              </a:spcBef>
              <a:spcAft>
                <a:spcPts val="600"/>
              </a:spcAft>
              <a:buClrTx/>
              <a:buSzTx/>
              <a:buFont typeface="Arial" pitchFamily="34" charset="0"/>
              <a:buChar char="•"/>
              <a:tabLst/>
            </a:pP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для столбов и простенков шириной до 1 м — трехрядная.</a:t>
            </a:r>
          </a:p>
          <a:p>
            <a:pPr indent="269875" algn="just" eaLnBrk="0" fontAlgn="base" hangingPunct="0">
              <a:spcBef>
                <a:spcPct val="0"/>
              </a:spcBef>
              <a:spcAft>
                <a:spcPts val="600"/>
              </a:spcAft>
            </a:pPr>
            <a:r>
              <a:rPr lang="ru-RU" sz="1600" b="1" dirty="0">
                <a:latin typeface="Times New Roman" pitchFamily="18" charset="0"/>
                <a:cs typeface="Times New Roman" pitchFamily="18" charset="0"/>
              </a:rPr>
              <a:t>При однорядной (цепной) системе </a:t>
            </a:r>
            <a:r>
              <a:rPr lang="ru-RU" sz="1600" b="1" dirty="0" smtClean="0">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Рис.1</a:t>
            </a:r>
            <a:r>
              <a:rPr lang="ru-RU" sz="1600" b="1" dirty="0" smtClean="0">
                <a:latin typeface="Times New Roman" pitchFamily="18" charset="0"/>
                <a:cs typeface="Times New Roman" pitchFamily="18" charset="0"/>
              </a:rPr>
              <a:t>) перевязки </a:t>
            </a:r>
            <a:r>
              <a:rPr lang="ru-RU" sz="1600" b="1" dirty="0">
                <a:latin typeface="Times New Roman" pitchFamily="18" charset="0"/>
                <a:cs typeface="Times New Roman" pitchFamily="18" charset="0"/>
              </a:rPr>
              <a:t>швов кладки </a:t>
            </a:r>
            <a:r>
              <a:rPr lang="ru-RU" sz="1600" b="1" dirty="0" smtClean="0">
                <a:latin typeface="Times New Roman" pitchFamily="18" charset="0"/>
                <a:cs typeface="Times New Roman" pitchFamily="18" charset="0"/>
              </a:rPr>
              <a:t>каждый </a:t>
            </a:r>
            <a:r>
              <a:rPr lang="ru-RU" sz="1600" b="1" dirty="0">
                <a:latin typeface="Times New Roman" pitchFamily="18" charset="0"/>
                <a:cs typeface="Times New Roman" pitchFamily="18" charset="0"/>
              </a:rPr>
              <a:t>ложковый ряд чередуется с тычковым и, следовательно, все вертикальные поперечные и продольные швы каждого ряда перекрываются кирпичами или камнями следующего ряда . </a:t>
            </a:r>
            <a:endParaRPr lang="ru-RU" sz="1600" b="1" dirty="0" smtClean="0">
              <a:latin typeface="Times New Roman" pitchFamily="18" charset="0"/>
              <a:cs typeface="Times New Roman" pitchFamily="18" charset="0"/>
            </a:endParaRPr>
          </a:p>
          <a:p>
            <a:pPr indent="269875" algn="just" eaLnBrk="0" fontAlgn="base" hangingPunct="0">
              <a:spcBef>
                <a:spcPct val="0"/>
              </a:spcBef>
              <a:spcAft>
                <a:spcPts val="600"/>
              </a:spcAft>
            </a:pPr>
            <a:r>
              <a:rPr lang="ru-RU" sz="1600" b="1" dirty="0" smtClean="0">
                <a:latin typeface="Times New Roman" pitchFamily="18" charset="0"/>
                <a:cs typeface="Times New Roman" pitchFamily="18" charset="0"/>
              </a:rPr>
              <a:t>С </a:t>
            </a:r>
            <a:r>
              <a:rPr lang="ru-RU" sz="1600" b="1" dirty="0">
                <a:latin typeface="Times New Roman" pitchFamily="18" charset="0"/>
                <a:cs typeface="Times New Roman" pitchFamily="18" charset="0"/>
              </a:rPr>
              <a:t>фасадной стороны стены вертикальные поперечные швы тычкового ряда смещены на  кирпича относительно </a:t>
            </a:r>
            <a:r>
              <a:rPr lang="ru-RU" sz="1600" b="1" dirty="0" smtClean="0">
                <a:latin typeface="Times New Roman" pitchFamily="18" charset="0"/>
                <a:cs typeface="Times New Roman" pitchFamily="18" charset="0"/>
              </a:rPr>
              <a:t>поперечных </a:t>
            </a:r>
            <a:r>
              <a:rPr lang="ru-RU" sz="1600" b="1" dirty="0">
                <a:latin typeface="Times New Roman" pitchFamily="18" charset="0"/>
                <a:cs typeface="Times New Roman" pitchFamily="18" charset="0"/>
              </a:rPr>
              <a:t>швов ложкового ряда и тем самым все кирпичи связаны между собой в единую цепь</a:t>
            </a:r>
            <a:r>
              <a:rPr lang="ru-RU" sz="1600" b="1" dirty="0" smtClean="0">
                <a:latin typeface="Times New Roman" pitchFamily="18" charset="0"/>
                <a:cs typeface="Times New Roman" pitchFamily="18" charset="0"/>
              </a:rPr>
              <a:t>.</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descr="C:\Documents and Settings\Agoltsev\Рабочий стол\Без имени-1.jpg"/>
          <p:cNvPicPr>
            <a:picLocks noChangeAspect="1" noChangeArrowheads="1"/>
          </p:cNvPicPr>
          <p:nvPr/>
        </p:nvPicPr>
        <p:blipFill>
          <a:blip r:embed="rId2" cstate="print"/>
          <a:srcRect/>
          <a:stretch>
            <a:fillRect/>
          </a:stretch>
        </p:blipFill>
        <p:spPr bwMode="auto">
          <a:xfrm>
            <a:off x="323528" y="0"/>
            <a:ext cx="7452320" cy="6138150"/>
          </a:xfrm>
          <a:prstGeom prst="rect">
            <a:avLst/>
          </a:prstGeom>
          <a:noFill/>
          <a:ln w="19050">
            <a:solidFill>
              <a:schemeClr val="tx1"/>
            </a:solidFill>
          </a:ln>
        </p:spPr>
      </p:pic>
      <p:sp>
        <p:nvSpPr>
          <p:cNvPr id="6" name="Прямоугольник 5"/>
          <p:cNvSpPr/>
          <p:nvPr/>
        </p:nvSpPr>
        <p:spPr>
          <a:xfrm>
            <a:off x="66272" y="6244264"/>
            <a:ext cx="8106128" cy="6137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C00000"/>
                </a:solidFill>
              </a:rPr>
              <a:t>Рис.1. Система перевязки каменной кладки.</a:t>
            </a:r>
          </a:p>
          <a:p>
            <a:r>
              <a:rPr lang="ru-RU" b="1" dirty="0" smtClean="0">
                <a:solidFill>
                  <a:srgbClr val="C00000"/>
                </a:solidFill>
              </a:rPr>
              <a:t>а) Однорядная при толщине в 2-крпича</a:t>
            </a:r>
            <a:endParaRPr lang="ru-RU" b="1"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193" name="Rectangle 1"/>
          <p:cNvSpPr>
            <a:spLocks noChangeArrowheads="1"/>
          </p:cNvSpPr>
          <p:nvPr/>
        </p:nvSpPr>
        <p:spPr bwMode="auto">
          <a:xfrm>
            <a:off x="0" y="0"/>
            <a:ext cx="9144000" cy="74481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600" b="1" i="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Многорядную систему перевязки выполняют чередованием шести рядов кирпича — тычкового и пяти ложковых . </a:t>
            </a:r>
          </a:p>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 такой кладке </a:t>
            </a: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(Рис.2)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вертикальные поперечные швы во всех рядах, кроме тычкового и смежных с ним ложковых, перекрывают на 1/2 кирпича. Вертикальные продольные швы в пяти смежных рядах по вертикали не перекрывают. Перекрывают их только на 6-м ряду тычковыми верстовыми или забуточными кирпичами. </a:t>
            </a:r>
          </a:p>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600" b="1" i="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Первый ряд такой кладки укладывают тычками так же, как и при однорядной кладке, но с несколько иным расположением двухчетверочных и четверок кирпичей в углу кладки. </a:t>
            </a:r>
          </a:p>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Второй ряд укладывают ложками так же, как и при однорядной кладке, а с 3-го по 6-й ряды укладывают одними ложками вдоль стены. </a:t>
            </a:r>
          </a:p>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Последнее является преимуществом такой системы перевязки по отношению к однорядной, так как укладка кирпичей в забутку ложками проще,</a:t>
            </a:r>
            <a:r>
              <a:rPr kumimoji="0" lang="ru-RU" sz="16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 такой перевязке меньше кирпичей приходится укладывать в верстовые ряды, а больше в забутку.</a:t>
            </a:r>
          </a:p>
          <a:p>
            <a:pPr marL="0" marR="0" lvl="0" indent="269875" algn="just" defTabSz="914400" rtl="0" eaLnBrk="1" fontAlgn="base" latinLnBrk="0" hangingPunct="1">
              <a:lnSpc>
                <a:spcPct val="100000"/>
              </a:lnSpc>
              <a:spcBef>
                <a:spcPct val="0"/>
              </a:spcBef>
              <a:spcAft>
                <a:spcPts val="600"/>
              </a:spcAft>
              <a:buClrTx/>
              <a:buSzTx/>
              <a:buFontTx/>
              <a:buNone/>
              <a:tabLst/>
            </a:pPr>
            <a:r>
              <a:rPr lang="ru-RU" sz="1600" b="1" i="1" dirty="0" smtClean="0">
                <a:solidFill>
                  <a:srgbClr val="C00000"/>
                </a:solidFill>
                <a:latin typeface="Times New Roman" pitchFamily="18" charset="0"/>
                <a:cs typeface="Times New Roman" pitchFamily="18" charset="0"/>
              </a:rPr>
              <a:t>Достоинства </a:t>
            </a:r>
            <a:r>
              <a:rPr lang="ru-RU" sz="1600" b="1" i="1" dirty="0">
                <a:solidFill>
                  <a:srgbClr val="C00000"/>
                </a:solidFill>
                <a:latin typeface="Times New Roman" pitchFamily="18" charset="0"/>
                <a:cs typeface="Times New Roman" pitchFamily="18" charset="0"/>
              </a:rPr>
              <a:t>многорядной кладки:</a:t>
            </a:r>
          </a:p>
          <a:p>
            <a:pPr algn="just">
              <a:buFont typeface="Arial" pitchFamily="34" charset="0"/>
              <a:buChar char="•"/>
            </a:pPr>
            <a:r>
              <a:rPr lang="ru-RU" sz="1600" b="1" dirty="0" smtClean="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большая </a:t>
            </a:r>
            <a:r>
              <a:rPr lang="ru-RU" sz="1600" b="1" i="1" dirty="0">
                <a:latin typeface="Times New Roman" pitchFamily="18" charset="0"/>
                <a:cs typeface="Times New Roman" pitchFamily="18" charset="0"/>
              </a:rPr>
              <a:t>жесткость стены в продольном направлении, так как в ложковых рядах смежные поперечные швы смещены </a:t>
            </a:r>
            <a:r>
              <a:rPr lang="ru-RU" sz="1600" b="1" i="1" dirty="0" smtClean="0">
                <a:latin typeface="Times New Roman" pitchFamily="18" charset="0"/>
                <a:cs typeface="Times New Roman" pitchFamily="18" charset="0"/>
              </a:rPr>
              <a:t>относительно </a:t>
            </a:r>
            <a:r>
              <a:rPr lang="ru-RU" sz="1600" b="1" i="1" dirty="0">
                <a:latin typeface="Times New Roman" pitchFamily="18" charset="0"/>
                <a:cs typeface="Times New Roman" pitchFamily="18" charset="0"/>
              </a:rPr>
              <a:t>друг друга на </a:t>
            </a:r>
            <a:r>
              <a:rPr lang="ru-RU" sz="1600" b="1" i="1" baseline="30000" dirty="0">
                <a:latin typeface="Times New Roman" pitchFamily="18" charset="0"/>
                <a:cs typeface="Times New Roman" pitchFamily="18" charset="0"/>
              </a:rPr>
              <a:t>1</a:t>
            </a:r>
            <a:r>
              <a:rPr lang="ru-RU" sz="1600" b="1" i="1" dirty="0">
                <a:latin typeface="Times New Roman" pitchFamily="18" charset="0"/>
                <a:cs typeface="Times New Roman" pitchFamily="18" charset="0"/>
              </a:rPr>
              <a:t>/</a:t>
            </a:r>
            <a:r>
              <a:rPr lang="ru-RU" sz="1600" b="1" i="1" baseline="-25000" dirty="0">
                <a:latin typeface="Times New Roman" pitchFamily="18" charset="0"/>
                <a:cs typeface="Times New Roman" pitchFamily="18" charset="0"/>
              </a:rPr>
              <a:t>2</a:t>
            </a:r>
            <a:r>
              <a:rPr lang="ru-RU" sz="1600" b="1" i="1" dirty="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кирпича;</a:t>
            </a:r>
          </a:p>
          <a:p>
            <a:pPr algn="just">
              <a:buFont typeface="Arial" pitchFamily="34" charset="0"/>
              <a:buChar char="•"/>
            </a:pPr>
            <a:r>
              <a:rPr lang="ru-RU" sz="1600" b="1" i="1" dirty="0" smtClean="0">
                <a:latin typeface="Times New Roman" pitchFamily="18" charset="0"/>
                <a:cs typeface="Times New Roman" pitchFamily="18" charset="0"/>
              </a:rPr>
              <a:t> повышенная </a:t>
            </a:r>
            <a:r>
              <a:rPr lang="ru-RU" sz="1600" b="1" i="1" dirty="0">
                <a:latin typeface="Times New Roman" pitchFamily="18" charset="0"/>
                <a:cs typeface="Times New Roman" pitchFamily="18" charset="0"/>
              </a:rPr>
              <a:t>производительность труда каменщиков, так как о</a:t>
            </a:r>
            <a:r>
              <a:rPr lang="ru-RU" sz="1600" b="1" i="1" dirty="0" smtClean="0">
                <a:latin typeface="Times New Roman" pitchFamily="18" charset="0"/>
                <a:cs typeface="Times New Roman" pitchFamily="18" charset="0"/>
              </a:rPr>
              <a:t>ни </a:t>
            </a:r>
            <a:r>
              <a:rPr lang="ru-RU" sz="1600" b="1" i="1" dirty="0">
                <a:latin typeface="Times New Roman" pitchFamily="18" charset="0"/>
                <a:cs typeface="Times New Roman" pitchFamily="18" charset="0"/>
              </a:rPr>
              <a:t>выполняют однотипные операции на высоте нескольких рядов, не меняя приемов кладки и системы перевязки швов (при </a:t>
            </a:r>
            <a:r>
              <a:rPr lang="ru-RU" sz="1600" b="1" i="1" dirty="0" smtClean="0">
                <a:latin typeface="Times New Roman" pitchFamily="18" charset="0"/>
                <a:cs typeface="Times New Roman" pitchFamily="18" charset="0"/>
              </a:rPr>
              <a:t>двухрядной </a:t>
            </a:r>
            <a:r>
              <a:rPr lang="ru-RU" sz="1600" b="1" i="1" dirty="0">
                <a:latin typeface="Times New Roman" pitchFamily="18" charset="0"/>
                <a:cs typeface="Times New Roman" pitchFamily="18" charset="0"/>
              </a:rPr>
              <a:t>кладке каменщик меняет приемы укладки кирпича через ряд, чередуя ложковые и тычковые ряды);</a:t>
            </a:r>
          </a:p>
          <a:p>
            <a:pPr algn="just">
              <a:buFont typeface="Arial" pitchFamily="34" charset="0"/>
              <a:buChar char="•"/>
            </a:pPr>
            <a:r>
              <a:rPr lang="ru-RU" sz="1600" b="1" i="1" dirty="0" smtClean="0">
                <a:latin typeface="Times New Roman" pitchFamily="18" charset="0"/>
                <a:cs typeface="Times New Roman" pitchFamily="18" charset="0"/>
              </a:rPr>
              <a:t> меньшая </a:t>
            </a:r>
            <a:r>
              <a:rPr lang="ru-RU" sz="1600" b="1" i="1" dirty="0">
                <a:latin typeface="Times New Roman" pitchFamily="18" charset="0"/>
                <a:cs typeface="Times New Roman" pitchFamily="18" charset="0"/>
              </a:rPr>
              <a:t>трудоемкость вследствие укладки каменщиком </a:t>
            </a:r>
            <a:r>
              <a:rPr lang="ru-RU" sz="1600" b="1" i="1" dirty="0" smtClean="0">
                <a:latin typeface="Times New Roman" pitchFamily="18" charset="0"/>
                <a:cs typeface="Times New Roman" pitchFamily="18" charset="0"/>
              </a:rPr>
              <a:t>низкой </a:t>
            </a:r>
            <a:r>
              <a:rPr lang="ru-RU" sz="1600" b="1" i="1" dirty="0">
                <a:latin typeface="Times New Roman" pitchFamily="18" charset="0"/>
                <a:cs typeface="Times New Roman" pitchFamily="18" charset="0"/>
              </a:rPr>
              <a:t>квалификации в забутку до 40% общего количества </a:t>
            </a:r>
            <a:r>
              <a:rPr lang="ru-RU" sz="1600" b="1" i="1" dirty="0" smtClean="0">
                <a:latin typeface="Times New Roman" pitchFamily="18" charset="0"/>
                <a:cs typeface="Times New Roman" pitchFamily="18" charset="0"/>
              </a:rPr>
              <a:t>потребляемого </a:t>
            </a:r>
            <a:r>
              <a:rPr lang="ru-RU" sz="1600" b="1" i="1" dirty="0">
                <a:latin typeface="Times New Roman" pitchFamily="18" charset="0"/>
                <a:cs typeface="Times New Roman" pitchFamily="18" charset="0"/>
              </a:rPr>
              <a:t>кирпича — при двухрядной кладке в забутку укладывают около 25% кирпича;</a:t>
            </a:r>
          </a:p>
          <a:p>
            <a:pPr algn="just">
              <a:buFont typeface="Arial" pitchFamily="34" charset="0"/>
              <a:buChar char="•"/>
            </a:pPr>
            <a:r>
              <a:rPr lang="ru-RU" sz="1600" b="1" i="1" dirty="0" smtClean="0">
                <a:latin typeface="Times New Roman" pitchFamily="18" charset="0"/>
                <a:cs typeface="Times New Roman" pitchFamily="18" charset="0"/>
              </a:rPr>
              <a:t> повышенные </a:t>
            </a:r>
            <a:r>
              <a:rPr lang="ru-RU" sz="1600" b="1" i="1" dirty="0">
                <a:latin typeface="Times New Roman" pitchFamily="18" charset="0"/>
                <a:cs typeface="Times New Roman" pitchFamily="18" charset="0"/>
              </a:rPr>
              <a:t>теплоизоляционные свойства кладки, так как на высоте нескольких рядов вертикальные продольные швы не </a:t>
            </a:r>
            <a:r>
              <a:rPr lang="ru-RU" sz="1600" b="1" i="1" dirty="0" smtClean="0">
                <a:latin typeface="Times New Roman" pitchFamily="18" charset="0"/>
                <a:cs typeface="Times New Roman" pitchFamily="18" charset="0"/>
              </a:rPr>
              <a:t>заполняются </a:t>
            </a:r>
            <a:r>
              <a:rPr lang="ru-RU" sz="1600" b="1" i="1" dirty="0">
                <a:latin typeface="Times New Roman" pitchFamily="18" charset="0"/>
                <a:cs typeface="Times New Roman" pitchFamily="18" charset="0"/>
              </a:rPr>
              <a:t>раствором, остаются пустыми и выполняют </a:t>
            </a:r>
            <a:r>
              <a:rPr lang="ru-RU" sz="1600" b="1" i="1" dirty="0" smtClean="0">
                <a:latin typeface="Times New Roman" pitchFamily="18" charset="0"/>
                <a:cs typeface="Times New Roman" pitchFamily="18" charset="0"/>
              </a:rPr>
              <a:t>теплозащитные </a:t>
            </a:r>
            <a:r>
              <a:rPr lang="ru-RU" sz="1600" b="1" i="1" dirty="0">
                <a:latin typeface="Times New Roman" pitchFamily="18" charset="0"/>
                <a:cs typeface="Times New Roman" pitchFamily="18" charset="0"/>
              </a:rPr>
              <a:t>функции.</a:t>
            </a:r>
          </a:p>
          <a:p>
            <a:pPr marL="0" marR="0" lvl="0" indent="269875" algn="just" defTabSz="914400" rtl="0" eaLnBrk="1" fontAlgn="base" latinLnBrk="0" hangingPunct="1">
              <a:lnSpc>
                <a:spcPct val="100000"/>
              </a:lnSpc>
              <a:spcBef>
                <a:spcPct val="0"/>
              </a:spcBef>
              <a:spcAft>
                <a:spcPts val="60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 name="Picture 3" descr="C:\Documents and Settings\Agoltsev\Рабочий стол\Без имени-2.jpg"/>
          <p:cNvPicPr>
            <a:picLocks noChangeAspect="1" noChangeArrowheads="1"/>
          </p:cNvPicPr>
          <p:nvPr/>
        </p:nvPicPr>
        <p:blipFill>
          <a:blip r:embed="rId2" cstate="print"/>
          <a:srcRect/>
          <a:stretch>
            <a:fillRect/>
          </a:stretch>
        </p:blipFill>
        <p:spPr bwMode="auto">
          <a:xfrm>
            <a:off x="395536" y="0"/>
            <a:ext cx="7812360" cy="5996096"/>
          </a:xfrm>
          <a:prstGeom prst="rect">
            <a:avLst/>
          </a:prstGeom>
          <a:noFill/>
          <a:ln w="19050">
            <a:solidFill>
              <a:schemeClr val="tx1"/>
            </a:solidFill>
          </a:ln>
        </p:spPr>
      </p:pic>
      <p:sp>
        <p:nvSpPr>
          <p:cNvPr id="5" name="Прямоугольник 4"/>
          <p:cNvSpPr/>
          <p:nvPr/>
        </p:nvSpPr>
        <p:spPr>
          <a:xfrm>
            <a:off x="0" y="6038528"/>
            <a:ext cx="9036496" cy="8194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C00000"/>
                </a:solidFill>
                <a:latin typeface="Times New Roman" pitchFamily="18" charset="0"/>
                <a:cs typeface="Times New Roman" pitchFamily="18" charset="0"/>
              </a:rPr>
              <a:t>Рис.2. Система перевязки каменной кладки.</a:t>
            </a:r>
          </a:p>
          <a:p>
            <a:r>
              <a:rPr lang="ru-RU" sz="1600" b="1" dirty="0" smtClean="0">
                <a:solidFill>
                  <a:srgbClr val="C00000"/>
                </a:solidFill>
                <a:latin typeface="Times New Roman" pitchFamily="18" charset="0"/>
                <a:cs typeface="Times New Roman" pitchFamily="18" charset="0"/>
              </a:rPr>
              <a:t>б) Многорядная при толщине в 2-крпича</a:t>
            </a:r>
          </a:p>
          <a:p>
            <a:r>
              <a:rPr lang="ru-RU" sz="1600" b="1" dirty="0" smtClean="0">
                <a:solidFill>
                  <a:srgbClr val="C00000"/>
                </a:solidFill>
                <a:latin typeface="Times New Roman" pitchFamily="18" charset="0"/>
                <a:cs typeface="Times New Roman" pitchFamily="18" charset="0"/>
              </a:rPr>
              <a:t>в) Трехрядная в два кирпича (столбы и простенки)</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69" name="Rectangle 1"/>
          <p:cNvSpPr>
            <a:spLocks noChangeArrowheads="1"/>
          </p:cNvSpPr>
          <p:nvPr/>
        </p:nvSpPr>
        <p:spPr bwMode="auto">
          <a:xfrm>
            <a:off x="0" y="0"/>
            <a:ext cx="9144000" cy="77559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chemeClr val="tx2"/>
                </a:solidFill>
                <a:effectLst/>
                <a:latin typeface="Times New Roman" pitchFamily="18" charset="0"/>
                <a:ea typeface="Times New Roman" pitchFamily="18" charset="0"/>
                <a:cs typeface="Times New Roman" pitchFamily="18" charset="0"/>
              </a:rPr>
              <a:t>Недостатки многорядной кладки:</a:t>
            </a:r>
            <a:endParaRPr kumimoji="0" lang="ru-RU" sz="1600" b="1" i="1" u="none" strike="noStrike" cap="none" normalizeH="0" baseline="0" dirty="0" smtClean="0">
              <a:ln>
                <a:noFill/>
              </a:ln>
              <a:solidFill>
                <a:schemeClr val="tx2"/>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ct val="0"/>
              </a:spcAft>
              <a:buClrTx/>
              <a:buSzTx/>
              <a:buFont typeface="Arial" pitchFamily="34" charset="0"/>
              <a:buChar char="•"/>
              <a:tabLst/>
            </a:pPr>
            <a:r>
              <a:rPr kumimoji="0" lang="ru-RU" sz="1600" b="1" i="1" u="none" strike="noStrike" cap="none" normalizeH="0" baseline="0" dirty="0" smtClean="0">
                <a:ln>
                  <a:noFill/>
                </a:ln>
                <a:solidFill>
                  <a:schemeClr val="tx2"/>
                </a:solidFill>
                <a:effectLst/>
                <a:latin typeface="Times New Roman" pitchFamily="18" charset="0"/>
                <a:ea typeface="Times New Roman" pitchFamily="18" charset="0"/>
                <a:cs typeface="Times New Roman" pitchFamily="18" charset="0"/>
              </a:rPr>
              <a:t>снижение несущей способности кладки на 6% по сравнению с двухрядной;</a:t>
            </a:r>
            <a:endParaRPr kumimoji="0" lang="ru-RU" sz="1600" b="1" i="1" u="none" strike="noStrike" cap="none" normalizeH="0" baseline="0" dirty="0" smtClean="0">
              <a:ln>
                <a:noFill/>
              </a:ln>
              <a:solidFill>
                <a:schemeClr val="tx2"/>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ct val="0"/>
              </a:spcAft>
              <a:buClrTx/>
              <a:buSzTx/>
              <a:buFont typeface="Arial" pitchFamily="34" charset="0"/>
              <a:buChar char="•"/>
              <a:tabLst/>
            </a:pPr>
            <a:r>
              <a:rPr kumimoji="0" lang="ru-RU" sz="1600" b="1" i="1" u="none" strike="noStrike" cap="none" normalizeH="0" baseline="0" dirty="0" smtClean="0">
                <a:ln>
                  <a:noFill/>
                </a:ln>
                <a:solidFill>
                  <a:schemeClr val="tx2"/>
                </a:solidFill>
                <a:effectLst/>
                <a:latin typeface="Times New Roman" pitchFamily="18" charset="0"/>
                <a:ea typeface="Times New Roman" pitchFamily="18" charset="0"/>
                <a:cs typeface="Times New Roman" pitchFamily="18" charset="0"/>
              </a:rPr>
              <a:t>усложнение производства работ при отрицательной температуре окружающей среды.</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Обусловливается это тем, что замерзание раствора в продольных вертикальных швах может вызвать выпучивание наружных или внутренних верст толщиной в 1/2 кирпича, которые не имеют перевязки на высоте пяти рядов (при шестирядной кладке).</a:t>
            </a:r>
          </a:p>
          <a:p>
            <a:pPr indent="269875" algn="just" eaLnBrk="0" fontAlgn="base" hangingPunct="0">
              <a:spcBef>
                <a:spcPct val="0"/>
              </a:spcBef>
              <a:spcAft>
                <a:spcPct val="0"/>
              </a:spcAft>
            </a:pPr>
            <a:r>
              <a:rPr lang="ru-RU" sz="1600" b="1" i="1" dirty="0">
                <a:solidFill>
                  <a:schemeClr val="tx2"/>
                </a:solidFill>
                <a:latin typeface="Times New Roman" pitchFamily="18" charset="0"/>
                <a:cs typeface="Times New Roman" pitchFamily="18" charset="0"/>
              </a:rPr>
              <a:t>В многорядной кладке тычковыми рядами связывают версты с забуткой. Поэтому их выполняют только из целых кирпичей и обязательно укладывают в первом я последнем рядах </a:t>
            </a:r>
            <a:r>
              <a:rPr lang="ru-RU" sz="1600" b="1" i="1" dirty="0" smtClean="0">
                <a:solidFill>
                  <a:schemeClr val="tx2"/>
                </a:solidFill>
                <a:latin typeface="Times New Roman" pitchFamily="18" charset="0"/>
                <a:cs typeface="Times New Roman" pitchFamily="18" charset="0"/>
              </a:rPr>
              <a:t>выкладываемых </a:t>
            </a:r>
            <a:r>
              <a:rPr lang="ru-RU" sz="1600" b="1" i="1" dirty="0">
                <a:solidFill>
                  <a:schemeClr val="tx2"/>
                </a:solidFill>
                <a:latin typeface="Times New Roman" pitchFamily="18" charset="0"/>
                <a:cs typeface="Times New Roman" pitchFamily="18" charset="0"/>
              </a:rPr>
              <a:t>конструкций. </a:t>
            </a:r>
            <a:endParaRPr lang="ru-RU" sz="1600" b="1" i="1" dirty="0" smtClean="0">
              <a:solidFill>
                <a:schemeClr val="tx2"/>
              </a:solidFill>
              <a:latin typeface="Times New Roman" pitchFamily="18" charset="0"/>
              <a:cs typeface="Times New Roman" pitchFamily="18" charset="0"/>
            </a:endParaRPr>
          </a:p>
          <a:p>
            <a:pPr indent="269875" algn="just" eaLnBrk="0" fontAlgn="base" hangingPunct="0">
              <a:spcBef>
                <a:spcPct val="0"/>
              </a:spcBef>
              <a:spcAft>
                <a:spcPct val="0"/>
              </a:spcAft>
            </a:pPr>
            <a:r>
              <a:rPr lang="ru-RU" sz="1600" b="1" dirty="0" smtClean="0">
                <a:latin typeface="Times New Roman" pitchFamily="18" charset="0"/>
                <a:cs typeface="Times New Roman" pitchFamily="18" charset="0"/>
              </a:rPr>
              <a:t>Тычковые </a:t>
            </a:r>
            <a:r>
              <a:rPr lang="ru-RU" sz="1600" b="1" dirty="0">
                <a:latin typeface="Times New Roman" pitchFamily="18" charset="0"/>
                <a:cs typeface="Times New Roman" pitchFamily="18" charset="0"/>
              </a:rPr>
              <a:t>ряды ,из целого кирпича укладыва­ют на уровне обрезов стен и столбов, в выступающих рядах </a:t>
            </a:r>
            <a:r>
              <a:rPr lang="ru-RU" sz="1600" b="1" dirty="0" smtClean="0">
                <a:latin typeface="Times New Roman" pitchFamily="18" charset="0"/>
                <a:cs typeface="Times New Roman" pitchFamily="18" charset="0"/>
              </a:rPr>
              <a:t>кладки </a:t>
            </a:r>
            <a:r>
              <a:rPr lang="ru-RU" sz="1600" b="1" dirty="0">
                <a:latin typeface="Times New Roman" pitchFamily="18" charset="0"/>
                <a:cs typeface="Times New Roman" pitchFamily="18" charset="0"/>
              </a:rPr>
              <a:t>(карнизах, поясках и т. п.), под балками, прогонами, плитами перекрытия балконными и карнизными плитами, мауэрлатами и т. п. Целый отборный кирпич используют также при возведении столбов и простенков шириной 2</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a:t>
            </a:r>
            <a:r>
              <a:rPr lang="ru-RU" sz="1600" b="1" baseline="-25000" dirty="0">
                <a:latin typeface="Times New Roman" pitchFamily="18" charset="0"/>
                <a:cs typeface="Times New Roman" pitchFamily="18" charset="0"/>
              </a:rPr>
              <a:t>2</a:t>
            </a:r>
            <a:r>
              <a:rPr lang="ru-RU" sz="1600" b="1" dirty="0">
                <a:latin typeface="Times New Roman" pitchFamily="18" charset="0"/>
                <a:cs typeface="Times New Roman" pitchFamily="18" charset="0"/>
              </a:rPr>
              <a:t> кирпича и менее.</a:t>
            </a:r>
          </a:p>
          <a:p>
            <a:pPr indent="269875" algn="just" eaLnBrk="0" fontAlgn="base" hangingPunct="0">
              <a:spcBef>
                <a:spcPct val="0"/>
              </a:spcBef>
              <a:spcAft>
                <a:spcPct val="0"/>
              </a:spcAft>
            </a:pPr>
            <a:r>
              <a:rPr lang="ru-RU" sz="1600" b="1" i="1" dirty="0">
                <a:solidFill>
                  <a:srgbClr val="C00000"/>
                </a:solidFill>
                <a:latin typeface="Times New Roman" pitchFamily="18" charset="0"/>
                <a:cs typeface="Times New Roman" pitchFamily="18" charset="0"/>
              </a:rPr>
              <a:t>Трехрядная   система     перевязки     является     разновидностью многорядной кладки. </a:t>
            </a:r>
            <a:r>
              <a:rPr lang="ru-RU" sz="1600" b="1" dirty="0">
                <a:latin typeface="Times New Roman" pitchFamily="18" charset="0"/>
                <a:cs typeface="Times New Roman" pitchFamily="18" charset="0"/>
              </a:rPr>
              <a:t>Выполняют    ее чередованием    трех   рядов ложковых и тычкового, допуская в трех смежных рядах совпадение вертикальных    швов, перевязываемых    кирпичами    4-го      </a:t>
            </a:r>
            <a:r>
              <a:rPr lang="ru-RU" sz="1600" b="1" dirty="0" smtClean="0">
                <a:latin typeface="Times New Roman" pitchFamily="18" charset="0"/>
                <a:cs typeface="Times New Roman" pitchFamily="18" charset="0"/>
              </a:rPr>
              <a:t>ряда.</a:t>
            </a:r>
          </a:p>
          <a:p>
            <a:pPr indent="269875" algn="just" eaLnBrk="0" fontAlgn="base" hangingPunct="0">
              <a:spcBef>
                <a:spcPct val="0"/>
              </a:spcBef>
              <a:spcAft>
                <a:spcPct val="0"/>
              </a:spcAft>
            </a:pPr>
            <a:endParaRPr lang="ru-RU" sz="1600" b="1" dirty="0">
              <a:latin typeface="Times New Roman" pitchFamily="18" charset="0"/>
              <a:cs typeface="Times New Roman" pitchFamily="18" charset="0"/>
            </a:endParaRPr>
          </a:p>
          <a:p>
            <a:pPr indent="269875" algn="just" eaLnBrk="0" fontAlgn="base" hangingPunct="0">
              <a:spcBef>
                <a:spcPct val="0"/>
              </a:spcBef>
              <a:spcAft>
                <a:spcPct val="0"/>
              </a:spcAft>
            </a:pPr>
            <a:r>
              <a:rPr lang="ru-RU" sz="1600" b="1" i="1" dirty="0" smtClean="0">
                <a:solidFill>
                  <a:srgbClr val="C00000"/>
                </a:solidFill>
                <a:latin typeface="Times New Roman" pitchFamily="18" charset="0"/>
                <a:cs typeface="Times New Roman" pitchFamily="18" charset="0"/>
              </a:rPr>
              <a:t>Кладка перемычек (Рис.3). </a:t>
            </a:r>
            <a:r>
              <a:rPr lang="ru-RU" sz="1600" b="1" dirty="0">
                <a:latin typeface="Times New Roman" pitchFamily="18" charset="0"/>
                <a:cs typeface="Times New Roman" pitchFamily="18" charset="0"/>
              </a:rPr>
              <a:t>Проемы в стенах перекрывают по уходу кладки перемычками. Перемычки различных конструкций, перекрывающие оконные, дверные и другие проемы, являются не только несущим элементом воспринимающим вертикальные </a:t>
            </a:r>
            <a:r>
              <a:rPr lang="ru-RU" sz="1600" b="1" dirty="0" smtClean="0">
                <a:latin typeface="Times New Roman" pitchFamily="18" charset="0"/>
                <a:cs typeface="Times New Roman" pitchFamily="18" charset="0"/>
              </a:rPr>
              <a:t>нагрузки</a:t>
            </a:r>
            <a:r>
              <a:rPr lang="ru-RU" sz="1600" b="1" dirty="0">
                <a:latin typeface="Times New Roman" pitchFamily="18" charset="0"/>
                <a:cs typeface="Times New Roman" pitchFamily="18" charset="0"/>
              </a:rPr>
              <a:t>, но и архитектурной частью зданий и </a:t>
            </a:r>
            <a:r>
              <a:rPr lang="ru-RU" sz="1600" b="1" dirty="0" smtClean="0">
                <a:latin typeface="Times New Roman" pitchFamily="18" charset="0"/>
                <a:cs typeface="Times New Roman" pitchFamily="18" charset="0"/>
              </a:rPr>
              <a:t>сооружений.</a:t>
            </a:r>
          </a:p>
          <a:p>
            <a:pPr indent="269875" algn="just" eaLnBrk="0" fontAlgn="base" hangingPunct="0">
              <a:spcBef>
                <a:spcPct val="0"/>
              </a:spcBef>
              <a:spcAft>
                <a:spcPct val="0"/>
              </a:spcAft>
            </a:pPr>
            <a:r>
              <a:rPr lang="ru-RU" sz="1600" b="1" dirty="0" smtClean="0">
                <a:latin typeface="Times New Roman" pitchFamily="18" charset="0"/>
                <a:cs typeface="Times New Roman" pitchFamily="18" charset="0"/>
              </a:rPr>
              <a:t>Рядовые </a:t>
            </a:r>
            <a:r>
              <a:rPr lang="ru-RU" sz="1600" b="1" dirty="0">
                <a:latin typeface="Times New Roman" pitchFamily="18" charset="0"/>
                <a:cs typeface="Times New Roman" pitchFamily="18" charset="0"/>
              </a:rPr>
              <a:t>перемычки представляют собой </a:t>
            </a:r>
            <a:r>
              <a:rPr lang="ru-RU" sz="1600" b="1" dirty="0" smtClean="0">
                <a:latin typeface="Times New Roman" pitchFamily="18" charset="0"/>
                <a:cs typeface="Times New Roman" pitchFamily="18" charset="0"/>
              </a:rPr>
              <a:t>обычную однорядную </a:t>
            </a:r>
            <a:r>
              <a:rPr lang="ru-RU" sz="1600" b="1" dirty="0">
                <a:latin typeface="Times New Roman" pitchFamily="18" charset="0"/>
                <a:cs typeface="Times New Roman" pitchFamily="18" charset="0"/>
              </a:rPr>
              <a:t>кладку из отборного целого кирпича, продолженную в простенки на расстояние не менее 25 см от </a:t>
            </a:r>
            <a:r>
              <a:rPr lang="ru-RU" sz="1600" b="1" dirty="0" smtClean="0">
                <a:latin typeface="Times New Roman" pitchFamily="18" charset="0"/>
                <a:cs typeface="Times New Roman" pitchFamily="18" charset="0"/>
              </a:rPr>
              <a:t>бокового </a:t>
            </a:r>
            <a:r>
              <a:rPr lang="ru-RU" sz="1600" b="1" dirty="0">
                <a:latin typeface="Times New Roman" pitchFamily="18" charset="0"/>
                <a:cs typeface="Times New Roman" pitchFamily="18" charset="0"/>
              </a:rPr>
              <a:t>откоса проема. Высота кладки перемычки — не менее </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a:t>
            </a:r>
            <a:r>
              <a:rPr lang="ru-RU" sz="1600" b="1" baseline="-25000" dirty="0">
                <a:latin typeface="Times New Roman" pitchFamily="18" charset="0"/>
                <a:cs typeface="Times New Roman" pitchFamily="18" charset="0"/>
              </a:rPr>
              <a:t>4</a:t>
            </a:r>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ширины </a:t>
            </a:r>
            <a:r>
              <a:rPr lang="ru-RU" sz="1600" b="1" dirty="0">
                <a:latin typeface="Times New Roman" pitchFamily="18" charset="0"/>
                <a:cs typeface="Times New Roman" pitchFamily="18" charset="0"/>
              </a:rPr>
              <a:t>проема, но не менее 4 рядов кирпичей. Под нижний ряд кирпичей укладывают в слой раствора стальную арматуру из </a:t>
            </a:r>
            <a:r>
              <a:rPr lang="ru-RU" sz="1600" b="1" dirty="0" smtClean="0">
                <a:latin typeface="Times New Roman" pitchFamily="18" charset="0"/>
                <a:cs typeface="Times New Roman" pitchFamily="18" charset="0"/>
              </a:rPr>
              <a:t>расчета </a:t>
            </a:r>
            <a:r>
              <a:rPr lang="ru-RU" sz="1600" b="1" dirty="0">
                <a:latin typeface="Times New Roman" pitchFamily="18" charset="0"/>
                <a:cs typeface="Times New Roman" pitchFamily="18" charset="0"/>
              </a:rPr>
              <a:t>по одному стержню сечением 20 мм</a:t>
            </a:r>
            <a:r>
              <a:rPr lang="ru-RU" sz="1600" b="1" baseline="30000" dirty="0">
                <a:latin typeface="Times New Roman" pitchFamily="18" charset="0"/>
                <a:cs typeface="Times New Roman" pitchFamily="18" charset="0"/>
              </a:rPr>
              <a:t>2</a:t>
            </a:r>
            <a:r>
              <a:rPr lang="ru-RU" sz="1600" b="1" dirty="0">
                <a:latin typeface="Times New Roman" pitchFamily="18" charset="0"/>
                <a:cs typeface="Times New Roman" pitchFamily="18" charset="0"/>
              </a:rPr>
              <a:t> на каждую </a:t>
            </a:r>
            <a:r>
              <a:rPr lang="ru-RU" sz="1600" b="1" baseline="30000" dirty="0">
                <a:latin typeface="Times New Roman" pitchFamily="18" charset="0"/>
                <a:cs typeface="Times New Roman" pitchFamily="18" charset="0"/>
              </a:rPr>
              <a:t>1</a:t>
            </a:r>
            <a:r>
              <a:rPr lang="ru-RU" sz="1600" b="1" dirty="0">
                <a:latin typeface="Times New Roman" pitchFamily="18" charset="0"/>
                <a:cs typeface="Times New Roman" pitchFamily="18" charset="0"/>
              </a:rPr>
              <a:t>/</a:t>
            </a:r>
            <a:r>
              <a:rPr lang="ru-RU" sz="1600" b="1" baseline="-25000" dirty="0">
                <a:latin typeface="Times New Roman" pitchFamily="18" charset="0"/>
                <a:cs typeface="Times New Roman" pitchFamily="18" charset="0"/>
              </a:rPr>
              <a:t>2</a:t>
            </a:r>
            <a:r>
              <a:rPr lang="ru-RU" sz="1600" b="1" dirty="0">
                <a:latin typeface="Times New Roman" pitchFamily="18" charset="0"/>
                <a:cs typeface="Times New Roman" pitchFamily="18" charset="0"/>
              </a:rPr>
              <a:t> кирпича толщины стены. Для лучшего заанкеривания концы арматурных стержней загибают и заводят в кладку простенков не менее чем на 25 см.</a:t>
            </a:r>
          </a:p>
          <a:p>
            <a:pPr indent="269875" algn="just" eaLnBrk="0" fontAlgn="base" hangingPunct="0">
              <a:spcBef>
                <a:spcPct val="0"/>
              </a:spcBef>
              <a:spcAft>
                <a:spcPct val="0"/>
              </a:spcAft>
            </a:pPr>
            <a:endParaRPr lang="ru-RU" sz="1600" b="1" dirty="0">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69" name="Rectangle 1"/>
          <p:cNvSpPr>
            <a:spLocks noChangeArrowheads="1"/>
          </p:cNvSpPr>
          <p:nvPr/>
        </p:nvSpPr>
        <p:spPr bwMode="auto">
          <a:xfrm>
            <a:off x="0" y="0"/>
            <a:ext cx="9144000" cy="25699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indent="269875" algn="just" fontAlgn="base">
              <a:spcBef>
                <a:spcPct val="0"/>
              </a:spcBef>
              <a:spcAft>
                <a:spcPts val="600"/>
              </a:spcAft>
            </a:pPr>
            <a:r>
              <a:rPr lang="ru-RU" sz="1600" b="1" dirty="0">
                <a:latin typeface="Times New Roman" pitchFamily="18" charset="0"/>
                <a:cs typeface="Times New Roman" pitchFamily="18" charset="0"/>
              </a:rPr>
              <a:t>Клинчатые, лучковые и арочные перемычки выкладывают по опалубке соответствующей формы. Образование клиньев достигают применением специального клинообразного (лекального) или тесаного кирпича при одинаковой толщине шва либо за счет клинообразных радиальных швов, имеющих </a:t>
            </a:r>
            <a:r>
              <a:rPr lang="ru-RU" sz="1600" b="1" dirty="0" smtClean="0">
                <a:latin typeface="Times New Roman" pitchFamily="18" charset="0"/>
                <a:cs typeface="Times New Roman" pitchFamily="18" charset="0"/>
              </a:rPr>
              <a:t>утолщение </a:t>
            </a:r>
            <a:r>
              <a:rPr lang="ru-RU" sz="1600" b="1" dirty="0">
                <a:latin typeface="Times New Roman" pitchFamily="18" charset="0"/>
                <a:cs typeface="Times New Roman" pitchFamily="18" charset="0"/>
              </a:rPr>
              <a:t>кверху до 25 мм и сужение книзу до 5 мм. </a:t>
            </a:r>
            <a:endParaRPr lang="ru-RU" sz="1600" b="1" dirty="0" smtClean="0">
              <a:latin typeface="Times New Roman" pitchFamily="18" charset="0"/>
              <a:cs typeface="Times New Roman" pitchFamily="18" charset="0"/>
            </a:endParaRPr>
          </a:p>
          <a:p>
            <a:pPr lvl="0" indent="269875" algn="just" fontAlgn="base">
              <a:spcBef>
                <a:spcPct val="0"/>
              </a:spcBef>
              <a:spcAft>
                <a:spcPts val="600"/>
              </a:spcAft>
            </a:pPr>
            <a:r>
              <a:rPr lang="ru-RU" sz="1600" b="1" dirty="0" smtClean="0">
                <a:latin typeface="Times New Roman" pitchFamily="18" charset="0"/>
                <a:cs typeface="Times New Roman" pitchFamily="18" charset="0"/>
              </a:rPr>
              <a:t>Такие перемычки </a:t>
            </a:r>
            <a:r>
              <a:rPr lang="ru-RU" sz="1600" b="1" dirty="0">
                <a:latin typeface="Times New Roman" pitchFamily="18" charset="0"/>
                <a:cs typeface="Times New Roman" pitchFamily="18" charset="0"/>
              </a:rPr>
              <a:t>выкладывают от пят к середине. В центральный замковый ряд кирпич должен туго входить и плотно заклинивать </a:t>
            </a:r>
            <a:r>
              <a:rPr lang="ru-RU" sz="1600" b="1" dirty="0" smtClean="0">
                <a:latin typeface="Times New Roman" pitchFamily="18" charset="0"/>
                <a:cs typeface="Times New Roman" pitchFamily="18" charset="0"/>
              </a:rPr>
              <a:t>перемычку</a:t>
            </a:r>
            <a:r>
              <a:rPr lang="ru-RU" sz="1600" b="1" dirty="0">
                <a:latin typeface="Times New Roman" pitchFamily="18" charset="0"/>
                <a:cs typeface="Times New Roman" pitchFamily="18" charset="0"/>
              </a:rPr>
              <a:t>.</a:t>
            </a:r>
          </a:p>
          <a:p>
            <a:pPr indent="269875" algn="just" eaLnBrk="0" fontAlgn="base" hangingPunct="0">
              <a:spcBef>
                <a:spcPct val="0"/>
              </a:spcBef>
              <a:spcAft>
                <a:spcPts val="600"/>
              </a:spcAft>
            </a:pPr>
            <a:endParaRPr lang="ru-RU" sz="1600" b="1" dirty="0">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33794" name="Picture 2" descr="C:\Documents and Settings\Agoltsev\Рабочий стол\Без имени-3.jpg"/>
          <p:cNvPicPr>
            <a:picLocks noChangeAspect="1" noChangeArrowheads="1"/>
          </p:cNvPicPr>
          <p:nvPr/>
        </p:nvPicPr>
        <p:blipFill>
          <a:blip r:embed="rId2" cstate="print"/>
          <a:srcRect/>
          <a:stretch>
            <a:fillRect/>
          </a:stretch>
        </p:blipFill>
        <p:spPr bwMode="auto">
          <a:xfrm>
            <a:off x="149760" y="1604512"/>
            <a:ext cx="4176464" cy="5151760"/>
          </a:xfrm>
          <a:prstGeom prst="rect">
            <a:avLst/>
          </a:prstGeom>
          <a:noFill/>
          <a:ln w="19050">
            <a:solidFill>
              <a:schemeClr val="tx1"/>
            </a:solidFill>
          </a:ln>
        </p:spPr>
      </p:pic>
      <p:sp>
        <p:nvSpPr>
          <p:cNvPr id="5" name="Прямоугольник 4"/>
          <p:cNvSpPr/>
          <p:nvPr/>
        </p:nvSpPr>
        <p:spPr>
          <a:xfrm>
            <a:off x="4427984" y="2132856"/>
            <a:ext cx="4536504" cy="34563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ru-RU" sz="1600" b="1" dirty="0" smtClean="0">
                <a:solidFill>
                  <a:srgbClr val="C00000"/>
                </a:solidFill>
                <a:latin typeface="Times New Roman" pitchFamily="18" charset="0"/>
                <a:cs typeface="Times New Roman" pitchFamily="18" charset="0"/>
              </a:rPr>
              <a:t>Рис.3. Устройство перемычек из кирпича:</a:t>
            </a:r>
          </a:p>
          <a:p>
            <a:pPr algn="just">
              <a:lnSpc>
                <a:spcPct val="150000"/>
              </a:lnSpc>
            </a:pPr>
            <a:r>
              <a:rPr lang="ru-RU" sz="1600" b="1" dirty="0">
                <a:solidFill>
                  <a:srgbClr val="C00000"/>
                </a:solidFill>
                <a:latin typeface="Times New Roman" pitchFamily="18" charset="0"/>
                <a:cs typeface="Times New Roman" pitchFamily="18" charset="0"/>
              </a:rPr>
              <a:t>а</a:t>
            </a:r>
            <a:r>
              <a:rPr lang="ru-RU" sz="1600" b="1" dirty="0" smtClean="0">
                <a:solidFill>
                  <a:srgbClr val="C00000"/>
                </a:solidFill>
                <a:latin typeface="Times New Roman" pitchFamily="18" charset="0"/>
                <a:cs typeface="Times New Roman" pitchFamily="18" charset="0"/>
              </a:rPr>
              <a:t>) Рядовых;</a:t>
            </a:r>
          </a:p>
          <a:p>
            <a:pPr algn="just">
              <a:lnSpc>
                <a:spcPct val="150000"/>
              </a:lnSpc>
            </a:pPr>
            <a:r>
              <a:rPr lang="ru-RU" sz="1600" b="1" dirty="0">
                <a:solidFill>
                  <a:srgbClr val="C00000"/>
                </a:solidFill>
                <a:latin typeface="Times New Roman" pitchFamily="18" charset="0"/>
                <a:cs typeface="Times New Roman" pitchFamily="18" charset="0"/>
              </a:rPr>
              <a:t>б</a:t>
            </a:r>
            <a:r>
              <a:rPr lang="ru-RU" sz="1600" b="1" dirty="0" smtClean="0">
                <a:solidFill>
                  <a:srgbClr val="C00000"/>
                </a:solidFill>
                <a:latin typeface="Times New Roman" pitchFamily="18" charset="0"/>
                <a:cs typeface="Times New Roman" pitchFamily="18" charset="0"/>
              </a:rPr>
              <a:t>) Клинчатых</a:t>
            </a:r>
          </a:p>
          <a:p>
            <a:pPr algn="just">
              <a:lnSpc>
                <a:spcPct val="150000"/>
              </a:lnSpc>
            </a:pPr>
            <a:r>
              <a:rPr lang="ru-RU" sz="1600" b="1" dirty="0">
                <a:solidFill>
                  <a:srgbClr val="C00000"/>
                </a:solidFill>
                <a:latin typeface="Times New Roman" pitchFamily="18" charset="0"/>
                <a:cs typeface="Times New Roman" pitchFamily="18" charset="0"/>
              </a:rPr>
              <a:t>в</a:t>
            </a:r>
            <a:r>
              <a:rPr lang="ru-RU" sz="1600" b="1" dirty="0" smtClean="0">
                <a:solidFill>
                  <a:srgbClr val="C00000"/>
                </a:solidFill>
                <a:latin typeface="Times New Roman" pitchFamily="18" charset="0"/>
                <a:cs typeface="Times New Roman" pitchFamily="18" charset="0"/>
              </a:rPr>
              <a:t>) Лучковых;</a:t>
            </a:r>
          </a:p>
          <a:p>
            <a:pPr algn="just">
              <a:lnSpc>
                <a:spcPct val="150000"/>
              </a:lnSpc>
            </a:pPr>
            <a:r>
              <a:rPr lang="ru-RU" sz="1600" b="1" dirty="0">
                <a:solidFill>
                  <a:srgbClr val="C00000"/>
                </a:solidFill>
                <a:latin typeface="Times New Roman" pitchFamily="18" charset="0"/>
                <a:cs typeface="Times New Roman" pitchFamily="18" charset="0"/>
              </a:rPr>
              <a:t>г</a:t>
            </a:r>
            <a:r>
              <a:rPr lang="ru-RU" sz="1600" b="1" dirty="0" smtClean="0">
                <a:solidFill>
                  <a:srgbClr val="C00000"/>
                </a:solidFill>
                <a:latin typeface="Times New Roman" pitchFamily="18" charset="0"/>
                <a:cs typeface="Times New Roman" pitchFamily="18" charset="0"/>
              </a:rPr>
              <a:t>) Арочных.</a:t>
            </a:r>
          </a:p>
          <a:p>
            <a:pPr algn="just">
              <a:lnSpc>
                <a:spcPct val="150000"/>
              </a:lnSpc>
            </a:pPr>
            <a:r>
              <a:rPr lang="ru-RU" sz="1600" b="1" dirty="0" smtClean="0">
                <a:solidFill>
                  <a:srgbClr val="C00000"/>
                </a:solidFill>
                <a:latin typeface="Times New Roman" pitchFamily="18" charset="0"/>
                <a:cs typeface="Times New Roman" pitchFamily="18" charset="0"/>
              </a:rPr>
              <a:t>1- Стойка опалубки;</a:t>
            </a:r>
          </a:p>
          <a:p>
            <a:pPr algn="just">
              <a:lnSpc>
                <a:spcPct val="150000"/>
              </a:lnSpc>
            </a:pPr>
            <a:r>
              <a:rPr lang="ru-RU" sz="1600" b="1" dirty="0" smtClean="0">
                <a:solidFill>
                  <a:srgbClr val="C00000"/>
                </a:solidFill>
                <a:latin typeface="Times New Roman" pitchFamily="18" charset="0"/>
                <a:cs typeface="Times New Roman" pitchFamily="18" charset="0"/>
              </a:rPr>
              <a:t>2- Клинья;</a:t>
            </a:r>
          </a:p>
          <a:p>
            <a:pPr algn="just">
              <a:lnSpc>
                <a:spcPct val="150000"/>
              </a:lnSpc>
            </a:pPr>
            <a:r>
              <a:rPr lang="ru-RU" sz="1600" b="1" dirty="0" smtClean="0">
                <a:solidFill>
                  <a:srgbClr val="C00000"/>
                </a:solidFill>
                <a:latin typeface="Times New Roman" pitchFamily="18" charset="0"/>
                <a:cs typeface="Times New Roman" pitchFamily="18" charset="0"/>
              </a:rPr>
              <a:t>3- Опалубка;</a:t>
            </a:r>
          </a:p>
          <a:p>
            <a:pPr algn="just">
              <a:lnSpc>
                <a:spcPct val="150000"/>
              </a:lnSpc>
            </a:pPr>
            <a:r>
              <a:rPr lang="ru-RU" sz="1600" b="1" dirty="0" smtClean="0">
                <a:solidFill>
                  <a:srgbClr val="C00000"/>
                </a:solidFill>
                <a:latin typeface="Times New Roman" pitchFamily="18" charset="0"/>
                <a:cs typeface="Times New Roman" pitchFamily="18" charset="0"/>
              </a:rPr>
              <a:t>4- Арматура</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145" name="Rectangle 1"/>
          <p:cNvSpPr>
            <a:spLocks noChangeArrowheads="1"/>
          </p:cNvSpPr>
          <p:nvPr/>
        </p:nvSpPr>
        <p:spPr bwMode="auto">
          <a:xfrm>
            <a:off x="0" y="0"/>
            <a:ext cx="9144000" cy="5216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ts val="600"/>
              </a:spcAft>
              <a:buClrTx/>
              <a:buSzTx/>
              <a:buFontTx/>
              <a:buNone/>
              <a:tabLst/>
            </a:pPr>
            <a:r>
              <a:rPr kumimoji="0" lang="ru-RU" sz="1400" b="1" i="1"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Армирование кадки (</a:t>
            </a:r>
            <a:r>
              <a:rPr kumimoji="0" lang="ru-RU" sz="14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Рис.4).</a:t>
            </a: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 целью повышения несущей способности каменных конструкций кладку армируют путем укладки металлических сеток в горизонтальные швы. При этом толщина швов должна быть не менее чем на 4 мм больше суммы диаметров пересекающейся арматуры.</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Для армирования кирпичной кладки, как травило, используют сварные или вязаные сетки с прямоугольным или зигзагообразным расположением проволок.</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сетках с прямоугольным расположением проволок диаметр их не должен превышать 4 мм, так как проволоки накладывают друг на друга и увеличение диаметра их приведет к увеличению толщины шва, г</a:t>
            </a:r>
            <a:r>
              <a:rPr kumimoji="0" lang="ru-RU" sz="14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образном расположении проволок диаметр их должен быть не более 8 мм. </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Расстояние между проволоками в сетках устанавливают в проекте, но, как правило, оно находится в пределах 30... ...120 мм. По высоте столбов и простенков сетки укладывают в соответствии с растягивающими усилиями в кладке, но не реже чем через 5 рядов кладки.</a:t>
            </a: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Сетки с прямоугольным расположением проволок устанавливают по одной, а сетки с зигзагообразным расположением — с тем же интервалом но попарно в двух смежных рядах с перпендикулярным расположением проволок (</a:t>
            </a: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Рис.4,б</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a:t>
            </a: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Для облегчения контроля укладки сеток их размещают таким образом, чтобы концы отдельных проволок выступали на 2...3 мм на одну из внутренних поверхностей выложенной конструкции.</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69875" algn="just" defTabSz="914400" rtl="0" eaLnBrk="0" fontAlgn="base" latinLnBrk="0" hangingPunct="0">
              <a:lnSpc>
                <a:spcPct val="100000"/>
              </a:lnSpc>
              <a:spcBef>
                <a:spcPct val="0"/>
              </a:spcBef>
              <a:spcAft>
                <a:spcPts val="60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При возведении конструкций, воспринимающих                        				   растягивающие усилия от изгиба, внецентренного сжатия, 				</a:t>
            </a:r>
            <a:r>
              <a:rPr kumimoji="0" lang="ru-RU" sz="14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динамическое воздействие, используют продольное 					   армирование. Диаметр и число стержней устанавливают 				</a:t>
            </a:r>
            <a:r>
              <a:rPr kumimoji="0" lang="ru-RU" sz="14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расчетом. Соединяют стержни сваркой, внахлестку без сварки 				    или с помощью вязальной проволоки.</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Picture 1" descr="C:\Documents and Settings\Agoltsev\Рабочий стол\Без имени-4.jpg"/>
          <p:cNvPicPr>
            <a:picLocks noChangeAspect="1" noChangeArrowheads="1"/>
          </p:cNvPicPr>
          <p:nvPr/>
        </p:nvPicPr>
        <p:blipFill>
          <a:blip r:embed="rId2" cstate="print"/>
          <a:srcRect/>
          <a:stretch>
            <a:fillRect/>
          </a:stretch>
        </p:blipFill>
        <p:spPr bwMode="auto">
          <a:xfrm>
            <a:off x="0" y="3784600"/>
            <a:ext cx="3797300" cy="3073400"/>
          </a:xfrm>
          <a:prstGeom prst="rect">
            <a:avLst/>
          </a:prstGeom>
          <a:noFill/>
          <a:ln w="19050">
            <a:solidFill>
              <a:schemeClr val="tx1"/>
            </a:solidFill>
          </a:ln>
        </p:spPr>
      </p:pic>
      <p:sp>
        <p:nvSpPr>
          <p:cNvPr id="6" name="Прямоугольник 5"/>
          <p:cNvSpPr/>
          <p:nvPr/>
        </p:nvSpPr>
        <p:spPr>
          <a:xfrm>
            <a:off x="3923928" y="5129808"/>
            <a:ext cx="5040560" cy="16115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ru-RU" sz="1600" b="1" dirty="0" smtClean="0">
                <a:solidFill>
                  <a:srgbClr val="C00000"/>
                </a:solidFill>
                <a:latin typeface="Times New Roman" pitchFamily="18" charset="0"/>
                <a:cs typeface="Times New Roman" pitchFamily="18" charset="0"/>
              </a:rPr>
              <a:t>Рис.4. Армирование кирпичной кладки металлическими сетками.</a:t>
            </a:r>
          </a:p>
          <a:p>
            <a:pPr algn="just">
              <a:lnSpc>
                <a:spcPct val="150000"/>
              </a:lnSpc>
            </a:pPr>
            <a:r>
              <a:rPr lang="ru-RU" sz="1600" b="1" dirty="0">
                <a:solidFill>
                  <a:srgbClr val="C00000"/>
                </a:solidFill>
                <a:latin typeface="Times New Roman" pitchFamily="18" charset="0"/>
                <a:cs typeface="Times New Roman" pitchFamily="18" charset="0"/>
              </a:rPr>
              <a:t>а</a:t>
            </a:r>
            <a:r>
              <a:rPr lang="ru-RU" sz="1600" b="1" dirty="0" smtClean="0">
                <a:solidFill>
                  <a:srgbClr val="C00000"/>
                </a:solidFill>
                <a:latin typeface="Times New Roman" pitchFamily="18" charset="0"/>
                <a:cs typeface="Times New Roman" pitchFamily="18" charset="0"/>
              </a:rPr>
              <a:t>) Прямоугольными сварными или вязанными.</a:t>
            </a:r>
          </a:p>
          <a:p>
            <a:pPr algn="just">
              <a:lnSpc>
                <a:spcPct val="150000"/>
              </a:lnSpc>
            </a:pPr>
            <a:r>
              <a:rPr lang="ru-RU" sz="1600" b="1" dirty="0">
                <a:solidFill>
                  <a:srgbClr val="C00000"/>
                </a:solidFill>
                <a:latin typeface="Times New Roman" pitchFamily="18" charset="0"/>
                <a:cs typeface="Times New Roman" pitchFamily="18" charset="0"/>
              </a:rPr>
              <a:t>б</a:t>
            </a:r>
            <a:r>
              <a:rPr lang="ru-RU" sz="1600" b="1" dirty="0" smtClean="0">
                <a:solidFill>
                  <a:srgbClr val="C00000"/>
                </a:solidFill>
                <a:latin typeface="Times New Roman" pitchFamily="18" charset="0"/>
                <a:cs typeface="Times New Roman" pitchFamily="18" charset="0"/>
              </a:rPr>
              <a:t>) Зигзагообразными </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122" name="Rectangle 2"/>
          <p:cNvSpPr>
            <a:spLocks noChangeArrowheads="1"/>
          </p:cNvSpPr>
          <p:nvPr/>
        </p:nvSpPr>
        <p:spPr bwMode="auto">
          <a:xfrm>
            <a:off x="0" y="1"/>
            <a:ext cx="9144000" cy="3046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Кладка кирпичных стен облегченной конструкции.</a:t>
            </a:r>
            <a:endParaRPr lang="ru-RU" sz="1600" b="1" dirty="0">
              <a:solidFill>
                <a:srgbClr val="C00000"/>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tabLst/>
            </a:pPr>
            <a:r>
              <a:rPr lang="ru-RU" sz="1600" b="1" dirty="0">
                <a:solidFill>
                  <a:srgbClr val="C00000"/>
                </a:solidFill>
                <a:latin typeface="Times New Roman" pitchFamily="18" charset="0"/>
                <a:ea typeface="Times New Roman" pitchFamily="18" charset="0"/>
                <a:cs typeface="Times New Roman" pitchFamily="18" charset="0"/>
              </a:rPr>
              <a:t> </a:t>
            </a:r>
            <a:r>
              <a:rPr lang="ru-RU" sz="1600" b="1" dirty="0" smtClean="0">
                <a:solidFill>
                  <a:srgbClr val="C0000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Для стен облегченной конструкции применяют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кирпично-бетонную,</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кирпично-блочную</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кирпичную колодцевую кладки </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(при возведении зданий высотой до двух этажей и верхних двух этажей многоэтажных зданий). </a:t>
            </a:r>
            <a:endParaRPr kumimoji="0" lang="ru-RU" sz="16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Облегченную кладку выполняют в виде двух параллельных облицовочных кирпичных стенок толщиной в 1/2 кирпича с теплоизоляционным слоем между ними из легкого бетона, легкобетонных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блоков-вкладышей</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или плитных утеплителей.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кирпично-бетонной и кирпично-блочной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кладках связь между облицовочными стенками обеспечивается тычковыми рядами кирпича или армированными диафрагмами из раствора, которые устраиваются через 3—5 рядов по высоте клад­ки (</a:t>
            </a:r>
            <a:r>
              <a:rPr lang="ru-RU" sz="1600" b="1" dirty="0">
                <a:solidFill>
                  <a:srgbClr val="FF0000"/>
                </a:solidFill>
                <a:latin typeface="Times New Roman" pitchFamily="18" charset="0"/>
                <a:ea typeface="Times New Roman" pitchFamily="18" charset="0"/>
                <a:cs typeface="Times New Roman" pitchFamily="18" charset="0"/>
              </a:rPr>
              <a:t>Р</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ис. 5,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a:t>
            </a:r>
            <a:r>
              <a:rPr kumimoji="0" lang="ru-RU" sz="16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При толщине стены до двух кирпичей тычковые ряды размещают в разных уровнях, а при большей толщине — в одном. Пустоты заполняют легким бетоном или легкобетонными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блоками-вкладышами</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123" name="Picture 3" descr="C:\Documents and Settings\Agoltsev\Рабочий стол\Без имени-5.jpg"/>
          <p:cNvPicPr>
            <a:picLocks noChangeAspect="1" noChangeArrowheads="1"/>
          </p:cNvPicPr>
          <p:nvPr/>
        </p:nvPicPr>
        <p:blipFill>
          <a:blip r:embed="rId2" cstate="print"/>
          <a:srcRect/>
          <a:stretch>
            <a:fillRect/>
          </a:stretch>
        </p:blipFill>
        <p:spPr bwMode="auto">
          <a:xfrm>
            <a:off x="755576" y="2996952"/>
            <a:ext cx="7289800" cy="2592288"/>
          </a:xfrm>
          <a:prstGeom prst="rect">
            <a:avLst/>
          </a:prstGeom>
          <a:noFill/>
          <a:ln w="19050">
            <a:solidFill>
              <a:schemeClr val="tx1"/>
            </a:solidFill>
          </a:ln>
        </p:spPr>
      </p:pic>
      <p:sp>
        <p:nvSpPr>
          <p:cNvPr id="6" name="Прямоугольник 5"/>
          <p:cNvSpPr/>
          <p:nvPr/>
        </p:nvSpPr>
        <p:spPr>
          <a:xfrm>
            <a:off x="107504" y="5589240"/>
            <a:ext cx="8928992" cy="12687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500" b="1" dirty="0">
                <a:solidFill>
                  <a:srgbClr val="FF0000"/>
                </a:solidFill>
                <a:latin typeface="Times New Roman" pitchFamily="18" charset="0"/>
                <a:cs typeface="Times New Roman" pitchFamily="18" charset="0"/>
              </a:rPr>
              <a:t>Рис. 5</a:t>
            </a:r>
            <a:r>
              <a:rPr lang="ru-RU" sz="1500" b="1" dirty="0" smtClean="0">
                <a:solidFill>
                  <a:srgbClr val="FF0000"/>
                </a:solidFill>
                <a:latin typeface="Times New Roman" pitchFamily="18" charset="0"/>
                <a:cs typeface="Times New Roman" pitchFamily="18" charset="0"/>
              </a:rPr>
              <a:t>. </a:t>
            </a:r>
            <a:r>
              <a:rPr lang="ru-RU" sz="1500" b="1" dirty="0">
                <a:solidFill>
                  <a:srgbClr val="FF0000"/>
                </a:solidFill>
                <a:latin typeface="Times New Roman" pitchFamily="18" charset="0"/>
                <a:cs typeface="Times New Roman" pitchFamily="18" charset="0"/>
              </a:rPr>
              <a:t>Кладка стен облегченной конструкции:</a:t>
            </a:r>
          </a:p>
          <a:p>
            <a:r>
              <a:rPr lang="ru-RU" sz="1500" b="1" i="1" dirty="0">
                <a:solidFill>
                  <a:srgbClr val="FF0000"/>
                </a:solidFill>
                <a:latin typeface="Times New Roman" pitchFamily="18" charset="0"/>
                <a:cs typeface="Times New Roman" pitchFamily="18" charset="0"/>
              </a:rPr>
              <a:t>а</a:t>
            </a:r>
            <a:r>
              <a:rPr lang="ru-RU" sz="1500" b="1" dirty="0">
                <a:solidFill>
                  <a:srgbClr val="FF0000"/>
                </a:solidFill>
                <a:latin typeface="Times New Roman" pitchFamily="18" charset="0"/>
                <a:cs typeface="Times New Roman" pitchFamily="18" charset="0"/>
              </a:rPr>
              <a:t> — стена системы Н. С. Попова и Н. И. Орлянкина; </a:t>
            </a:r>
            <a:endParaRPr lang="ru-RU" sz="1500" b="1" dirty="0" smtClean="0">
              <a:solidFill>
                <a:srgbClr val="FF0000"/>
              </a:solidFill>
              <a:latin typeface="Times New Roman" pitchFamily="18" charset="0"/>
              <a:cs typeface="Times New Roman" pitchFamily="18" charset="0"/>
            </a:endParaRPr>
          </a:p>
          <a:p>
            <a:r>
              <a:rPr lang="ru-RU" sz="1500" b="1" i="1" dirty="0" smtClean="0">
                <a:solidFill>
                  <a:srgbClr val="FF0000"/>
                </a:solidFill>
                <a:latin typeface="Times New Roman" pitchFamily="18" charset="0"/>
                <a:cs typeface="Times New Roman" pitchFamily="18" charset="0"/>
              </a:rPr>
              <a:t>б</a:t>
            </a:r>
            <a:r>
              <a:rPr lang="ru-RU" sz="1500" b="1" dirty="0" smtClean="0">
                <a:solidFill>
                  <a:srgbClr val="FF0000"/>
                </a:solidFill>
                <a:latin typeface="Times New Roman" pitchFamily="18" charset="0"/>
                <a:cs typeface="Times New Roman" pitchFamily="18" charset="0"/>
              </a:rPr>
              <a:t> </a:t>
            </a:r>
            <a:r>
              <a:rPr lang="ru-RU" sz="1500" b="1" dirty="0">
                <a:solidFill>
                  <a:srgbClr val="FF0000"/>
                </a:solidFill>
                <a:latin typeface="Times New Roman" pitchFamily="18" charset="0"/>
                <a:cs typeface="Times New Roman" pitchFamily="18" charset="0"/>
              </a:rPr>
              <a:t>— то же с растворными </a:t>
            </a:r>
            <a:r>
              <a:rPr lang="ru-RU" sz="1500" b="1" dirty="0" smtClean="0">
                <a:solidFill>
                  <a:srgbClr val="FF0000"/>
                </a:solidFill>
                <a:latin typeface="Times New Roman" pitchFamily="18" charset="0"/>
                <a:cs typeface="Times New Roman" pitchFamily="18" charset="0"/>
              </a:rPr>
              <a:t>диафрагмами</a:t>
            </a:r>
            <a:r>
              <a:rPr lang="ru-RU" sz="1500" b="1" dirty="0">
                <a:solidFill>
                  <a:srgbClr val="FF0000"/>
                </a:solidFill>
                <a:latin typeface="Times New Roman" pitchFamily="18" charset="0"/>
                <a:cs typeface="Times New Roman" pitchFamily="18" charset="0"/>
              </a:rPr>
              <a:t>; </a:t>
            </a:r>
            <a:endParaRPr lang="ru-RU" sz="1500" b="1" dirty="0" smtClean="0">
              <a:solidFill>
                <a:srgbClr val="FF0000"/>
              </a:solidFill>
              <a:latin typeface="Times New Roman" pitchFamily="18" charset="0"/>
              <a:cs typeface="Times New Roman" pitchFamily="18" charset="0"/>
            </a:endParaRPr>
          </a:p>
          <a:p>
            <a:r>
              <a:rPr lang="ru-RU" sz="1500" b="1" i="1" dirty="0" smtClean="0">
                <a:solidFill>
                  <a:srgbClr val="FF0000"/>
                </a:solidFill>
                <a:latin typeface="Times New Roman" pitchFamily="18" charset="0"/>
                <a:cs typeface="Times New Roman" pitchFamily="18" charset="0"/>
              </a:rPr>
              <a:t>в</a:t>
            </a:r>
            <a:r>
              <a:rPr lang="ru-RU" sz="1500" b="1" dirty="0" smtClean="0">
                <a:solidFill>
                  <a:srgbClr val="FF0000"/>
                </a:solidFill>
                <a:latin typeface="Times New Roman" pitchFamily="18" charset="0"/>
                <a:cs typeface="Times New Roman" pitchFamily="18" charset="0"/>
              </a:rPr>
              <a:t> </a:t>
            </a:r>
            <a:r>
              <a:rPr lang="ru-RU" sz="1500" b="1" dirty="0">
                <a:solidFill>
                  <a:srgbClr val="FF0000"/>
                </a:solidFill>
                <a:latin typeface="Times New Roman" pitchFamily="18" charset="0"/>
                <a:cs typeface="Times New Roman" pitchFamily="18" charset="0"/>
              </a:rPr>
              <a:t>— стены с легкобетонным утеплителем; </a:t>
            </a:r>
            <a:endParaRPr lang="ru-RU" sz="1500" b="1" dirty="0" smtClean="0">
              <a:solidFill>
                <a:srgbClr val="FF0000"/>
              </a:solidFill>
              <a:latin typeface="Times New Roman" pitchFamily="18" charset="0"/>
              <a:cs typeface="Times New Roman" pitchFamily="18" charset="0"/>
            </a:endParaRPr>
          </a:p>
          <a:p>
            <a:r>
              <a:rPr lang="ru-RU" sz="1500" b="1" i="1" dirty="0" smtClean="0">
                <a:solidFill>
                  <a:srgbClr val="FF0000"/>
                </a:solidFill>
                <a:latin typeface="Times New Roman" pitchFamily="18" charset="0"/>
                <a:cs typeface="Times New Roman" pitchFamily="18" charset="0"/>
              </a:rPr>
              <a:t>1</a:t>
            </a:r>
            <a:r>
              <a:rPr lang="ru-RU" sz="1500" b="1" dirty="0" smtClean="0">
                <a:solidFill>
                  <a:srgbClr val="FF0000"/>
                </a:solidFill>
                <a:latin typeface="Times New Roman" pitchFamily="18" charset="0"/>
                <a:cs typeface="Times New Roman" pitchFamily="18" charset="0"/>
              </a:rPr>
              <a:t> </a:t>
            </a:r>
            <a:r>
              <a:rPr lang="ru-RU" sz="1500" b="1" dirty="0">
                <a:solidFill>
                  <a:srgbClr val="FF0000"/>
                </a:solidFill>
                <a:latin typeface="Times New Roman" pitchFamily="18" charset="0"/>
                <a:cs typeface="Times New Roman" pitchFamily="18" charset="0"/>
              </a:rPr>
              <a:t>— шлак; </a:t>
            </a:r>
            <a:r>
              <a:rPr lang="ru-RU" sz="1500" b="1" i="1" dirty="0">
                <a:solidFill>
                  <a:srgbClr val="FF0000"/>
                </a:solidFill>
                <a:latin typeface="Times New Roman" pitchFamily="18" charset="0"/>
                <a:cs typeface="Times New Roman" pitchFamily="18" charset="0"/>
              </a:rPr>
              <a:t>2</a:t>
            </a:r>
            <a:r>
              <a:rPr lang="ru-RU" sz="1500" b="1" dirty="0">
                <a:solidFill>
                  <a:srgbClr val="FF0000"/>
                </a:solidFill>
                <a:latin typeface="Times New Roman" pitchFamily="18" charset="0"/>
                <a:cs typeface="Times New Roman" pitchFamily="18" charset="0"/>
              </a:rPr>
              <a:t>— осадка шлака; </a:t>
            </a:r>
            <a:r>
              <a:rPr lang="ru-RU" sz="1500" b="1" i="1" dirty="0">
                <a:solidFill>
                  <a:srgbClr val="FF0000"/>
                </a:solidFill>
                <a:latin typeface="Times New Roman" pitchFamily="18" charset="0"/>
                <a:cs typeface="Times New Roman" pitchFamily="18" charset="0"/>
              </a:rPr>
              <a:t>3</a:t>
            </a:r>
            <a:r>
              <a:rPr lang="ru-RU" sz="1500" b="1" dirty="0">
                <a:solidFill>
                  <a:srgbClr val="FF0000"/>
                </a:solidFill>
                <a:latin typeface="Times New Roman" pitchFamily="18" charset="0"/>
                <a:cs typeface="Times New Roman" pitchFamily="18" charset="0"/>
              </a:rPr>
              <a:t>—растворная диафрагма; </a:t>
            </a:r>
            <a:r>
              <a:rPr lang="ru-RU" sz="1500" b="1" i="1" dirty="0">
                <a:solidFill>
                  <a:srgbClr val="FF0000"/>
                </a:solidFill>
                <a:latin typeface="Times New Roman" pitchFamily="18" charset="0"/>
                <a:cs typeface="Times New Roman" pitchFamily="18" charset="0"/>
              </a:rPr>
              <a:t>4</a:t>
            </a:r>
            <a:r>
              <a:rPr lang="ru-RU" sz="1500" b="1" dirty="0">
                <a:solidFill>
                  <a:srgbClr val="FF0000"/>
                </a:solidFill>
                <a:latin typeface="Times New Roman" pitchFamily="18" charset="0"/>
                <a:cs typeface="Times New Roman" pitchFamily="18" charset="0"/>
              </a:rPr>
              <a:t>— легкобетонный утеплитель</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just" eaLnBrk="0" fontAlgn="base" hangingPunct="0">
              <a:spcBef>
                <a:spcPct val="0"/>
              </a:spcBef>
              <a:spcAft>
                <a:spcPct val="0"/>
              </a:spcAft>
            </a:pP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a:t>
            </a:r>
            <a:r>
              <a:rPr kumimoji="0" lang="ru-RU"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колодцевой кладке </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связь между облицовочными стенками обеспечивается поперечными вертикальными диафрагмами в 1/2 кирпича (</a:t>
            </a:r>
            <a:r>
              <a:rPr lang="ru-RU" b="1" dirty="0">
                <a:solidFill>
                  <a:srgbClr val="FF0000"/>
                </a:solidFill>
                <a:latin typeface="Times New Roman" pitchFamily="18" charset="0"/>
                <a:ea typeface="Times New Roman" pitchFamily="18" charset="0"/>
                <a:cs typeface="Times New Roman" pitchFamily="18" charset="0"/>
              </a:rPr>
              <a:t>Р</a:t>
            </a:r>
            <a:r>
              <a:rPr kumimoji="0" lang="ru-RU"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ис.</a:t>
            </a:r>
            <a:r>
              <a:rPr kumimoji="0" lang="ru-RU" b="1"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5</a:t>
            </a:r>
            <a:r>
              <a:rPr kumimoji="0" lang="ru-RU"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г</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Не реже чем через каждые 5 рядов кладки диафрагмы перевязывают со стенками. Колодцы (пустоты) заполняют легким бетоном.</a:t>
            </a: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a:p>
            <a:pPr lvl="0" algn="just" eaLnBrk="0" fontAlgn="base" hangingPunct="0">
              <a:spcBef>
                <a:spcPct val="0"/>
              </a:spcBef>
              <a:spcAft>
                <a:spcPct val="0"/>
              </a:spcAft>
            </a:pP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Вместо легкого бетона и легкобетонных вкладышей можно применять сыпучие теплоизоляционные материалы. Однако они менее эффективны, так как со временем дают усадку, образуя продуваемые пустоты.</a:t>
            </a:r>
          </a:p>
          <a:p>
            <a:pPr lvl="0" algn="just" eaLnBrk="0" fontAlgn="base" hangingPunct="0">
              <a:spcBef>
                <a:spcPct val="0"/>
              </a:spcBef>
              <a:spcAft>
                <a:spcPct val="0"/>
              </a:spcAft>
            </a:pP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2289" name="Picture 1" descr="C:\Documents and Settings\Agoltsev\Рабочий стол\Без имени-6.jpg"/>
          <p:cNvPicPr>
            <a:picLocks noChangeAspect="1" noChangeArrowheads="1"/>
          </p:cNvPicPr>
          <p:nvPr/>
        </p:nvPicPr>
        <p:blipFill>
          <a:blip r:embed="rId2" cstate="print"/>
          <a:srcRect/>
          <a:stretch>
            <a:fillRect/>
          </a:stretch>
        </p:blipFill>
        <p:spPr bwMode="auto">
          <a:xfrm>
            <a:off x="107503" y="2060848"/>
            <a:ext cx="6504817" cy="4680520"/>
          </a:xfrm>
          <a:prstGeom prst="rect">
            <a:avLst/>
          </a:prstGeom>
          <a:noFill/>
          <a:ln w="19050">
            <a:solidFill>
              <a:schemeClr val="tx1"/>
            </a:solidFill>
          </a:ln>
        </p:spPr>
      </p:pic>
      <p:sp>
        <p:nvSpPr>
          <p:cNvPr id="5" name="Прямоугольник 4"/>
          <p:cNvSpPr/>
          <p:nvPr/>
        </p:nvSpPr>
        <p:spPr>
          <a:xfrm>
            <a:off x="6839744" y="2348880"/>
            <a:ext cx="2304256" cy="32403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FF0000"/>
                </a:solidFill>
                <a:latin typeface="Times New Roman" pitchFamily="18" charset="0"/>
                <a:cs typeface="Times New Roman" pitchFamily="18" charset="0"/>
              </a:rPr>
              <a:t>Рис. 5. Кладка стен облегченной конструкции:</a:t>
            </a:r>
          </a:p>
          <a:p>
            <a:pPr algn="ctr"/>
            <a:endParaRPr lang="ru-RU" sz="1600" b="1" dirty="0" smtClean="0">
              <a:solidFill>
                <a:srgbClr val="C00000"/>
              </a:solidFill>
              <a:latin typeface="Times New Roman" pitchFamily="18" charset="0"/>
              <a:cs typeface="Times New Roman" pitchFamily="18" charset="0"/>
            </a:endParaRPr>
          </a:p>
          <a:p>
            <a:r>
              <a:rPr lang="ru-RU" sz="1600" b="1" i="1" dirty="0">
                <a:solidFill>
                  <a:srgbClr val="FF0000"/>
                </a:solidFill>
                <a:latin typeface="Times New Roman" pitchFamily="18" charset="0"/>
                <a:cs typeface="Times New Roman" pitchFamily="18" charset="0"/>
              </a:rPr>
              <a:t>г</a:t>
            </a:r>
            <a:r>
              <a:rPr lang="ru-RU" sz="1600" b="1" i="1" dirty="0" smtClean="0">
                <a:solidFill>
                  <a:srgbClr val="FF0000"/>
                </a:solidFill>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 колодцевая кладка </a:t>
            </a:r>
            <a:r>
              <a:rPr lang="ru-RU" sz="1600" b="1" dirty="0" smtClean="0">
                <a:solidFill>
                  <a:srgbClr val="FF0000"/>
                </a:solidFill>
                <a:latin typeface="Times New Roman" pitchFamily="18" charset="0"/>
                <a:cs typeface="Times New Roman" pitchFamily="18" charset="0"/>
              </a:rPr>
              <a:t>стен.</a:t>
            </a:r>
          </a:p>
          <a:p>
            <a:r>
              <a:rPr lang="ru-RU" sz="1600" b="1" i="1" dirty="0" smtClean="0">
                <a:solidFill>
                  <a:srgbClr val="FF0000"/>
                </a:solidFill>
                <a:latin typeface="Times New Roman" pitchFamily="18" charset="0"/>
                <a:cs typeface="Times New Roman" pitchFamily="18" charset="0"/>
              </a:rPr>
              <a:t>1</a:t>
            </a:r>
            <a:r>
              <a:rPr lang="ru-RU" sz="1600" b="1" dirty="0" smtClean="0">
                <a:solidFill>
                  <a:srgbClr val="FF0000"/>
                </a:solidFill>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 шлак; </a:t>
            </a:r>
            <a:endParaRPr lang="ru-RU" sz="1600" b="1" dirty="0" smtClean="0">
              <a:solidFill>
                <a:srgbClr val="FF0000"/>
              </a:solidFill>
              <a:latin typeface="Times New Roman" pitchFamily="18" charset="0"/>
              <a:cs typeface="Times New Roman" pitchFamily="18" charset="0"/>
            </a:endParaRPr>
          </a:p>
          <a:p>
            <a:r>
              <a:rPr lang="ru-RU" sz="1600" b="1" i="1" dirty="0" smtClean="0">
                <a:solidFill>
                  <a:srgbClr val="FF0000"/>
                </a:solidFill>
                <a:latin typeface="Times New Roman" pitchFamily="18" charset="0"/>
                <a:cs typeface="Times New Roman" pitchFamily="18" charset="0"/>
              </a:rPr>
              <a:t>2</a:t>
            </a:r>
            <a:r>
              <a:rPr lang="ru-RU" sz="1600" b="1" dirty="0">
                <a:solidFill>
                  <a:srgbClr val="FF0000"/>
                </a:solidFill>
                <a:latin typeface="Times New Roman" pitchFamily="18" charset="0"/>
                <a:cs typeface="Times New Roman" pitchFamily="18" charset="0"/>
              </a:rPr>
              <a:t>— осадка шлака; </a:t>
            </a:r>
            <a:endParaRPr lang="ru-RU" sz="1600" b="1" dirty="0" smtClean="0">
              <a:solidFill>
                <a:srgbClr val="FF0000"/>
              </a:solidFill>
              <a:latin typeface="Times New Roman" pitchFamily="18" charset="0"/>
              <a:cs typeface="Times New Roman" pitchFamily="18" charset="0"/>
            </a:endParaRPr>
          </a:p>
          <a:p>
            <a:r>
              <a:rPr lang="ru-RU" sz="1600" b="1" i="1" dirty="0" smtClean="0">
                <a:solidFill>
                  <a:srgbClr val="FF0000"/>
                </a:solidFill>
                <a:latin typeface="Times New Roman" pitchFamily="18" charset="0"/>
                <a:cs typeface="Times New Roman" pitchFamily="18" charset="0"/>
              </a:rPr>
              <a:t>3</a:t>
            </a:r>
            <a:r>
              <a:rPr lang="ru-RU" sz="1600" b="1" dirty="0" smtClean="0">
                <a:solidFill>
                  <a:srgbClr val="FF0000"/>
                </a:solidFill>
                <a:latin typeface="Times New Roman" pitchFamily="18" charset="0"/>
                <a:cs typeface="Times New Roman" pitchFamily="18" charset="0"/>
              </a:rPr>
              <a:t>—растворная </a:t>
            </a:r>
            <a:r>
              <a:rPr lang="ru-RU" sz="1600" b="1" dirty="0">
                <a:solidFill>
                  <a:srgbClr val="FF0000"/>
                </a:solidFill>
                <a:latin typeface="Times New Roman" pitchFamily="18" charset="0"/>
                <a:cs typeface="Times New Roman" pitchFamily="18" charset="0"/>
              </a:rPr>
              <a:t>диафрагма; </a:t>
            </a:r>
            <a:endParaRPr lang="ru-RU" sz="1600" b="1" dirty="0" smtClean="0">
              <a:solidFill>
                <a:srgbClr val="FF0000"/>
              </a:solidFill>
              <a:latin typeface="Times New Roman" pitchFamily="18" charset="0"/>
              <a:cs typeface="Times New Roman" pitchFamily="18" charset="0"/>
            </a:endParaRPr>
          </a:p>
          <a:p>
            <a:r>
              <a:rPr lang="ru-RU" sz="1600" b="1" i="1" dirty="0" smtClean="0">
                <a:solidFill>
                  <a:srgbClr val="FF0000"/>
                </a:solidFill>
                <a:latin typeface="Times New Roman" pitchFamily="18" charset="0"/>
                <a:cs typeface="Times New Roman" pitchFamily="18" charset="0"/>
              </a:rPr>
              <a:t>4</a:t>
            </a:r>
            <a:r>
              <a:rPr lang="ru-RU" sz="1600" b="1" dirty="0">
                <a:solidFill>
                  <a:srgbClr val="FF0000"/>
                </a:solidFill>
                <a:latin typeface="Times New Roman" pitchFamily="18" charset="0"/>
                <a:cs typeface="Times New Roman" pitchFamily="18" charset="0"/>
              </a:rPr>
              <a:t>— легкобетонный </a:t>
            </a:r>
            <a:r>
              <a:rPr lang="ru-RU" sz="1600" b="1" dirty="0" smtClean="0">
                <a:solidFill>
                  <a:srgbClr val="FF0000"/>
                </a:solidFill>
                <a:latin typeface="Times New Roman" pitchFamily="18" charset="0"/>
                <a:cs typeface="Times New Roman" pitchFamily="18" charset="0"/>
              </a:rPr>
              <a:t>утеплитель.</a:t>
            </a:r>
            <a:endParaRPr lang="ru-RU" sz="1600" b="1" dirty="0">
              <a:solidFill>
                <a:srgbClr val="FF0000"/>
              </a:solidFill>
              <a:latin typeface="Times New Roman" pitchFamily="18" charset="0"/>
              <a:cs typeface="Times New Roman" pitchFamily="18" charset="0"/>
            </a:endParaRPr>
          </a:p>
          <a:p>
            <a:r>
              <a:rPr lang="ru-RU" sz="1600" b="1" dirty="0">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265" name="Rectangle 1"/>
          <p:cNvSpPr>
            <a:spLocks noChangeArrowheads="1"/>
          </p:cNvSpPr>
          <p:nvPr/>
        </p:nvSpPr>
        <p:spPr bwMode="auto">
          <a:xfrm>
            <a:off x="0" y="0"/>
            <a:ext cx="9144000" cy="68634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КИРПИЧНАЯ КЛАДКА С ОБЛИЦОВКОЙ</a:t>
            </a:r>
            <a:endParaRPr lang="ru-RU" sz="1600" b="1" dirty="0">
              <a:solidFill>
                <a:srgbClr val="C00000"/>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ts val="600"/>
              </a:spcAft>
              <a:buClrTx/>
              <a:buSzTx/>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Архитектурная выразительность, внешний вид, а также долговечность зданий и сооружений, выполненных из кирпича и других каменных материалов, во многом зависят от способа отделки их наружных (фасадных) поверхностей.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В настоящее время при возведении кирпичных зданий и сооружений используют следующие основные способы отделки фасадов: </a:t>
            </a:r>
          </a:p>
          <a:p>
            <a:pPr marL="0" marR="0" lvl="0" indent="0" algn="just" defTabSz="914400" rtl="0" eaLnBrk="0" fontAlgn="base" latinLnBrk="0" hangingPunct="0">
              <a:lnSpc>
                <a:spcPct val="100000"/>
              </a:lnSpc>
              <a:spcBef>
                <a:spcPct val="0"/>
              </a:spcBef>
              <a:spcAft>
                <a:spcPts val="600"/>
              </a:spcAft>
              <a:buClrTx/>
              <a:buSzTx/>
              <a:buFont typeface="Arial" pitchFamily="34" charset="0"/>
              <a:buChar char="•"/>
              <a:tabLst/>
            </a:pPr>
            <a:r>
              <a:rPr lang="ru-RU" sz="1600" b="1" i="1" dirty="0">
                <a:solidFill>
                  <a:srgbClr val="0070C0"/>
                </a:solidFill>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кладку с одновременной облицовкой лицевым кирпичом (силикатным, обыкновенным глиняным повышенного качества или с декоративным покрытием) и лицевыми камнями (керамическими или природными); </a:t>
            </a:r>
          </a:p>
          <a:p>
            <a:pPr marL="0" marR="0" lvl="0" indent="0" algn="just" defTabSz="914400" rtl="0" eaLnBrk="0" fontAlgn="base" latinLnBrk="0" hangingPunct="0">
              <a:lnSpc>
                <a:spcPct val="100000"/>
              </a:lnSpc>
              <a:spcBef>
                <a:spcPct val="0"/>
              </a:spcBef>
              <a:spcAft>
                <a:spcPts val="600"/>
              </a:spcAft>
              <a:buClrTx/>
              <a:buSzTx/>
              <a:buFont typeface="Arial" pitchFamily="34" charset="0"/>
              <a:buChar char="•"/>
              <a:tabLst/>
            </a:pPr>
            <a:r>
              <a:rPr lang="ru-RU" sz="1600" b="1" i="1" dirty="0">
                <a:solidFill>
                  <a:srgbClr val="0070C0"/>
                </a:solidFill>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облицовку стен в процессе их возведения закладными (защемляемыми в кладке) керамическими или бетонными плитами; </a:t>
            </a:r>
          </a:p>
          <a:p>
            <a:pPr marL="0" marR="0" lvl="0" indent="0" algn="just" defTabSz="914400" rtl="0" eaLnBrk="0" fontAlgn="base" latinLnBrk="0" hangingPunct="0">
              <a:lnSpc>
                <a:spcPct val="100000"/>
              </a:lnSpc>
              <a:spcBef>
                <a:spcPct val="0"/>
              </a:spcBef>
              <a:spcAft>
                <a:spcPts val="600"/>
              </a:spcAft>
              <a:buClrTx/>
              <a:buSzTx/>
              <a:buFont typeface="Arial" pitchFamily="34" charset="0"/>
              <a:buChar char="•"/>
              <a:tabLst/>
            </a:pPr>
            <a:r>
              <a:rPr lang="ru-RU" sz="1600" b="1" i="1" dirty="0">
                <a:solidFill>
                  <a:srgbClr val="0070C0"/>
                </a:solidFill>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облицовку ранее выложенных стен прислонными керамическими плитками или плитами (бетонными, керамическими и из природного камня), прикрепляемыми к стене специальными приспособлениями. </a:t>
            </a:r>
          </a:p>
          <a:p>
            <a:pPr marL="0" marR="0" lvl="0" indent="0" algn="just" defTabSz="914400" rtl="0" eaLnBrk="0" fontAlgn="base" latinLnBrk="0" hangingPunct="0">
              <a:lnSpc>
                <a:spcPct val="100000"/>
              </a:lnSpc>
              <a:spcBef>
                <a:spcPct val="0"/>
              </a:spcBef>
              <a:spcAft>
                <a:spcPts val="600"/>
              </a:spcAft>
              <a:buClrTx/>
              <a:buSzTx/>
              <a:tabLst/>
            </a:pPr>
            <a:r>
              <a:rPr lang="ru-RU" sz="1600" b="1" dirty="0">
                <a:solidFill>
                  <a:srgbClr val="000000"/>
                </a:solidFill>
                <a:latin typeface="Times New Roman" pitchFamily="18" charset="0"/>
                <a:ea typeface="Times New Roman" pitchFamily="18" charset="0"/>
                <a:cs typeface="Times New Roman" pitchFamily="18" charset="0"/>
              </a:rPr>
              <a:t> </a:t>
            </a:r>
            <a:r>
              <a:rPr lang="ru-RU" sz="1600" b="1" dirty="0" smtClean="0">
                <a:solidFill>
                  <a:srgbClr val="00000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Отделка фасадов штукатуркой в современном строительстве имеет ограниченное применение ввиду большой трудоемкости и высокой стоимости работ.</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При кладке с облицовкой кирпичом наружные, верстовые ряды выкладывают из лицевого кирпича, а остальную часть из обычного. Применяя различные способы перевязки швов и различного цвета (оттенков) кирпич, можно разнообразить отделку фасадов зданий. </a:t>
            </a:r>
          </a:p>
          <a:p>
            <a:pPr marL="0" marR="0" lvl="0" indent="0" algn="just" defTabSz="914400" rtl="0" eaLnBrk="0" fontAlgn="base" latinLnBrk="0" hangingPunct="0">
              <a:lnSpc>
                <a:spcPct val="100000"/>
              </a:lnSpc>
              <a:spcBef>
                <a:spcPct val="0"/>
              </a:spcBef>
              <a:spcAft>
                <a:spcPts val="600"/>
              </a:spcAft>
              <a:buClrTx/>
              <a:buSzTx/>
              <a:buFontTx/>
              <a:buNone/>
              <a:tabLst/>
            </a:pPr>
            <a:r>
              <a:rPr lang="ru-RU" sz="1600" b="1" dirty="0">
                <a:solidFill>
                  <a:srgbClr val="000000"/>
                </a:solidFill>
                <a:latin typeface="Times New Roman" pitchFamily="18" charset="0"/>
                <a:ea typeface="Times New Roman" pitchFamily="18" charset="0"/>
                <a:cs typeface="Times New Roman" pitchFamily="18" charset="0"/>
              </a:rPr>
              <a:t> </a:t>
            </a:r>
            <a:r>
              <a:rPr lang="ru-RU" sz="1600" b="1" dirty="0" smtClean="0">
                <a:solidFill>
                  <a:srgbClr val="00000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Кладку, которая используется в качестве художественной отделки фасадов, называют декоративной. Например, из кирпича разных оттенков на фасадах выкладывают рисунки (</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6,а</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 отдельных случаях на лицевой поверхности кладки выполняют рельефный рисунок, располагая кирпичи под углом к плоскости стены (</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6, б</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ts val="600"/>
              </a:spcAft>
              <a:buClrTx/>
              <a:buSzTx/>
              <a:buFontTx/>
              <a:buNone/>
              <a:tabLst/>
            </a:pPr>
            <a:r>
              <a:rPr lang="ru-RU" sz="1600" b="1" dirty="0">
                <a:solidFill>
                  <a:srgbClr val="000000"/>
                </a:solidFill>
                <a:latin typeface="Times New Roman" pitchFamily="18" charset="0"/>
                <a:ea typeface="Times New Roman" pitchFamily="18" charset="0"/>
                <a:cs typeface="Times New Roman" pitchFamily="18" charset="0"/>
              </a:rPr>
              <a:t> </a:t>
            </a:r>
            <a:r>
              <a:rPr lang="ru-RU" sz="1600" b="1" dirty="0" smtClean="0">
                <a:solidFill>
                  <a:srgbClr val="00000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качестве декоративной отделки используют пояски разнообразной формы из лицевого кирпича (</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6, </a:t>
            </a:r>
            <a:r>
              <a:rPr kumimoji="0" lang="ru-RU" sz="1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a:t>
            </a:r>
            <a:r>
              <a:rPr kumimoji="0" lang="ru-RU" sz="16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 name="Рисунок 4" descr="C:\Documents and Settings\Admin\Рабочий стол\Женька\Сканер\img02yf3.jpg"/>
          <p:cNvPicPr/>
          <p:nvPr/>
        </p:nvPicPr>
        <p:blipFill>
          <a:blip r:embed="rId2" cstate="print"/>
          <a:srcRect/>
          <a:stretch>
            <a:fillRect/>
          </a:stretch>
        </p:blipFill>
        <p:spPr bwMode="auto">
          <a:xfrm>
            <a:off x="0" y="0"/>
            <a:ext cx="5076056" cy="6858000"/>
          </a:xfrm>
          <a:prstGeom prst="rect">
            <a:avLst/>
          </a:prstGeom>
          <a:noFill/>
          <a:ln w="19050">
            <a:solidFill>
              <a:schemeClr val="tx1"/>
            </a:solidFill>
            <a:miter lim="800000"/>
            <a:headEnd/>
            <a:tailEnd/>
          </a:ln>
        </p:spPr>
      </p:pic>
      <p:sp>
        <p:nvSpPr>
          <p:cNvPr id="1027" name="Rectangle 3"/>
          <p:cNvSpPr>
            <a:spLocks noChangeArrowheads="1"/>
          </p:cNvSpPr>
          <p:nvPr/>
        </p:nvSpPr>
        <p:spPr bwMode="auto">
          <a:xfrm>
            <a:off x="5148064" y="1782180"/>
            <a:ext cx="399593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При облицовке кирпичом разных оттенков чаще всего применяют однорядную (цепную) систему перевязки швов, позволяющую разнообразить форму рисунков. По многорядной системе перевязки выполняется кладка из лицевого кирпича с искусственным декоративным покрытием. Это позволяет уменьшить расход лицевого кирпича.</a:t>
            </a:r>
            <a:endParaRPr lang="ru-RU" sz="1600" b="1" dirty="0" smtClean="0">
              <a:latin typeface="Times New Roman" pitchFamily="18" charset="0"/>
              <a:cs typeface="Times New Roman" pitchFamily="18" charset="0"/>
            </a:endParaRPr>
          </a:p>
          <a:p>
            <a:pPr indent="457200" algn="just" fontAlgn="base">
              <a:spcBef>
                <a:spcPct val="0"/>
              </a:spcBef>
              <a:spcAft>
                <a:spcPct val="0"/>
              </a:spcAf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Широкое распространение получила кладка из лицевого кирпича с частично перевязанными вертикальными швами. Лицевая поверхность такой кладки расчленена сплошными вертикальными швами на отдельные полосы шириной в кирпич. В каждой из полос через 2—4 ряда кладки укладывают тычки, перевязывая таким образом лицевую кладку со стеной.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Прямоугольник 6"/>
          <p:cNvSpPr/>
          <p:nvPr/>
        </p:nvSpPr>
        <p:spPr>
          <a:xfrm>
            <a:off x="5076056" y="0"/>
            <a:ext cx="4067944" cy="177281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6.  Примеры декоративной кирпичной кладки фасадов:</a:t>
            </a:r>
          </a:p>
          <a:p>
            <a:r>
              <a:rPr lang="ru-RU" sz="1600" b="1" dirty="0" smtClean="0">
                <a:solidFill>
                  <a:srgbClr val="C00000"/>
                </a:solidFill>
                <a:latin typeface="Times New Roman" pitchFamily="18" charset="0"/>
                <a:cs typeface="Times New Roman" pitchFamily="18" charset="0"/>
              </a:rPr>
              <a:t>а) Из кирпичей двух оттенков; </a:t>
            </a:r>
          </a:p>
          <a:p>
            <a:r>
              <a:rPr lang="ru-RU" sz="1600" b="1" dirty="0" smtClean="0">
                <a:solidFill>
                  <a:srgbClr val="C00000"/>
                </a:solidFill>
                <a:latin typeface="Times New Roman" pitchFamily="18" charset="0"/>
                <a:cs typeface="Times New Roman" pitchFamily="18" charset="0"/>
              </a:rPr>
              <a:t>б) Кладка из кирпичей, расположенных под углом к плоскости стены; </a:t>
            </a:r>
          </a:p>
          <a:p>
            <a:r>
              <a:rPr lang="ru-RU" sz="1600" b="1" dirty="0" smtClean="0">
                <a:solidFill>
                  <a:srgbClr val="C00000"/>
                </a:solidFill>
                <a:latin typeface="Times New Roman" pitchFamily="18" charset="0"/>
                <a:cs typeface="Times New Roman" pitchFamily="18" charset="0"/>
              </a:rPr>
              <a:t>в) Декоративная кладка из лицевого кирпича.</a:t>
            </a:r>
          </a:p>
          <a:p>
            <a:r>
              <a:rPr lang="ru-RU" sz="1600" b="1" dirty="0">
                <a:solidFill>
                  <a:srgbClr val="C00000"/>
                </a:solidFill>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0" y="0"/>
            <a:ext cx="9144000" cy="7217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Bef>
                <a:spcPts val="600"/>
              </a:spcBef>
              <a:spcAft>
                <a:spcPts val="600"/>
              </a:spcAf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Кладку с облицовкой лицевым кирпичом ведут так же, как и </a:t>
            </a:r>
            <a:r>
              <a:rPr lang="ru-RU" sz="1600" b="1" dirty="0" smtClean="0">
                <a:latin typeface="Times New Roman" pitchFamily="18" charset="0"/>
                <a:cs typeface="Times New Roman" pitchFamily="18" charset="0"/>
              </a:rPr>
              <a:t>обыкновенную сплошную. Швы лицевой кладки выполняют под расшивку. Рисунок перевязки швов указывается в проекте.</a:t>
            </a:r>
          </a:p>
          <a:p>
            <a:pPr indent="457200" algn="just">
              <a:spcBef>
                <a:spcPts val="600"/>
              </a:spcBef>
              <a:spcAft>
                <a:spcPts val="600"/>
              </a:spcAft>
            </a:pPr>
            <a:r>
              <a:rPr lang="ru-RU" sz="1600" b="1" dirty="0" smtClean="0">
                <a:latin typeface="Times New Roman" pitchFamily="18" charset="0"/>
                <a:cs typeface="Times New Roman" pitchFamily="18" charset="0"/>
              </a:rPr>
              <a:t>При кладке стен с одновременной облицовкой керамическими или бетонными плитами горизонтальные швы облицовки заполняют раствором после окончания строительства здания, а вертикальные швы — в процессе кладки. </a:t>
            </a:r>
          </a:p>
          <a:p>
            <a:pPr indent="457200" algn="just">
              <a:spcBef>
                <a:spcPts val="600"/>
              </a:spcBef>
              <a:spcAft>
                <a:spcPts val="600"/>
              </a:spcAft>
            </a:pPr>
            <a:r>
              <a:rPr lang="ru-RU" sz="1600" b="1" i="1" dirty="0" smtClean="0">
                <a:solidFill>
                  <a:srgbClr val="0070C0"/>
                </a:solidFill>
                <a:latin typeface="Times New Roman" pitchFamily="18" charset="0"/>
                <a:cs typeface="Times New Roman" pitchFamily="18" charset="0"/>
              </a:rPr>
              <a:t>Заполнение горизонтальных швов в облицовке раствором одновременно с кладкой стены в виде исключения может быть допущено при работах в летних условиях в малоэтажном строительстве.</a:t>
            </a:r>
          </a:p>
          <a:p>
            <a:pPr indent="457200" algn="just">
              <a:spcBef>
                <a:spcPts val="600"/>
              </a:spcBef>
              <a:spcAft>
                <a:spcPts val="600"/>
              </a:spcAft>
            </a:pPr>
            <a:r>
              <a:rPr lang="ru-RU" sz="1600" b="1" dirty="0" smtClean="0">
                <a:latin typeface="Times New Roman" pitchFamily="18" charset="0"/>
                <a:cs typeface="Times New Roman" pitchFamily="18" charset="0"/>
              </a:rPr>
              <a:t>Облицовку прислонными керамическими плитками выполняют после окончания строительства и осадки здания. Плитки крепят к стене раствором не ниже марки 50 без перевязки с кладкой. Установку плиток производят горизонтальными рядами в направлении снизу вверх с перевязкой или без перевязки швов, которая в данном случае имеет лишь декоративное назначение.</a:t>
            </a:r>
          </a:p>
          <a:p>
            <a:pPr indent="457200" algn="just">
              <a:spcBef>
                <a:spcPts val="600"/>
              </a:spcBef>
              <a:spcAft>
                <a:spcPts val="600"/>
              </a:spcAft>
            </a:pPr>
            <a:r>
              <a:rPr lang="ru-RU" sz="1600" b="1" i="1" dirty="0" smtClean="0">
                <a:solidFill>
                  <a:srgbClr val="0070C0"/>
                </a:solidFill>
                <a:latin typeface="Times New Roman" pitchFamily="18" charset="0"/>
                <a:cs typeface="Times New Roman" pitchFamily="18" charset="0"/>
              </a:rPr>
              <a:t>Для облицовки стен, выполняемых из штучных материалов, применяют лицевой кирпич и керамические камни с щелевидными пустотами, отборный керамический и силикатный рядовой кирпич, керамические и бетонные плиты, плиты из природного камня, а также изделия, получаемые на основе плавления стеклянной массы.</a:t>
            </a:r>
          </a:p>
          <a:p>
            <a:pPr indent="457200" algn="just">
              <a:spcBef>
                <a:spcPts val="600"/>
              </a:spcBef>
              <a:spcAft>
                <a:spcPts val="600"/>
              </a:spcAft>
            </a:pPr>
            <a:r>
              <a:rPr lang="ru-RU" sz="1600" b="1" dirty="0" smtClean="0">
                <a:latin typeface="Times New Roman" pitchFamily="18" charset="0"/>
                <a:cs typeface="Times New Roman" pitchFamily="18" charset="0"/>
              </a:rPr>
              <a:t>Марка, применяемого для облицовки кирпича или камня принимается не ниже 100.</a:t>
            </a:r>
          </a:p>
          <a:p>
            <a:pPr indent="457200" algn="just">
              <a:spcBef>
                <a:spcPts val="600"/>
              </a:spcBef>
              <a:spcAft>
                <a:spcPts val="600"/>
              </a:spcAft>
            </a:pPr>
            <a:r>
              <a:rPr lang="ru-RU" sz="1600" b="1" dirty="0" smtClean="0">
                <a:latin typeface="Times New Roman" pitchFamily="18" charset="0"/>
                <a:cs typeface="Times New Roman" pitchFamily="18" charset="0"/>
              </a:rPr>
              <a:t>При облицовке стен лицевым кирпичом перевязка лицевой и основной кладки стены осуществляется по многорядной системе (</a:t>
            </a:r>
            <a:r>
              <a:rPr lang="ru-RU" sz="1600" b="1" dirty="0" smtClean="0">
                <a:solidFill>
                  <a:srgbClr val="C00000"/>
                </a:solidFill>
                <a:latin typeface="Times New Roman" pitchFamily="18" charset="0"/>
                <a:cs typeface="Times New Roman" pitchFamily="18" charset="0"/>
              </a:rPr>
              <a:t>рис. 7</a:t>
            </a:r>
            <a:r>
              <a:rPr lang="ru-RU" sz="1600" b="1" dirty="0" smtClean="0">
                <a:latin typeface="Times New Roman" pitchFamily="18" charset="0"/>
                <a:cs typeface="Times New Roman" pitchFamily="18" charset="0"/>
              </a:rPr>
              <a:t>).</a:t>
            </a:r>
          </a:p>
          <a:p>
            <a:pPr indent="457200" algn="just">
              <a:spcAft>
                <a:spcPts val="600"/>
              </a:spcAft>
            </a:pPr>
            <a:endParaRPr lang="ru-RU" sz="1600" b="1" dirty="0" smtClean="0">
              <a:latin typeface="Times New Roman" pitchFamily="18" charset="0"/>
              <a:cs typeface="Times New Roman" pitchFamily="18" charset="0"/>
            </a:endParaRPr>
          </a:p>
          <a:p>
            <a:pPr>
              <a:spcAft>
                <a:spcPts val="600"/>
              </a:spcAft>
            </a:pPr>
            <a:endParaRPr lang="ru-RU" dirty="0" smtClean="0"/>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6012160" y="0"/>
            <a:ext cx="3131840" cy="62478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600" b="1" i="1" dirty="0" smtClean="0">
                <a:solidFill>
                  <a:srgbClr val="0070C0"/>
                </a:solidFill>
                <a:latin typeface="Times New Roman" pitchFamily="18" charset="0"/>
                <a:cs typeface="Times New Roman" pitchFamily="18" charset="0"/>
              </a:rPr>
              <a:t>Тычковые ряды кирпича толщиной 65 мм, перевязывающие облицовку с кладкой, располагают:</a:t>
            </a:r>
          </a:p>
          <a:p>
            <a:pPr indent="457200" algn="just">
              <a:buFont typeface="Arial" pitchFamily="34" charset="0"/>
              <a:buChar char="•"/>
            </a:pPr>
            <a:r>
              <a:rPr lang="ru-RU" sz="1600" b="1" i="1" dirty="0" smtClean="0">
                <a:latin typeface="Times New Roman" pitchFamily="18" charset="0"/>
                <a:cs typeface="Times New Roman" pitchFamily="18" charset="0"/>
              </a:rPr>
              <a:t>при полнотелом кирпиче толщиной 65 мм - один тычковый ряд на шесть рядов лицевой кладки, и при пустотелом - один тычковый на четыре ряда лицевой кладки;</a:t>
            </a:r>
          </a:p>
          <a:p>
            <a:pPr indent="457200" algn="just">
              <a:buFont typeface="Arial" pitchFamily="34" charset="0"/>
              <a:buChar char="•"/>
            </a:pPr>
            <a:r>
              <a:rPr lang="ru-RU" sz="1600" b="1" i="1" dirty="0" smtClean="0">
                <a:latin typeface="Times New Roman" pitchFamily="18" charset="0"/>
                <a:cs typeface="Times New Roman" pitchFamily="18" charset="0"/>
              </a:rPr>
              <a:t>при кладке из кирпича толщиной 88 мм - один тычковый ряд на пять рядов лицевой кладки;</a:t>
            </a:r>
          </a:p>
          <a:p>
            <a:pPr indent="457200" algn="just">
              <a:buFont typeface="Arial" pitchFamily="34" charset="0"/>
              <a:buChar char="•"/>
            </a:pPr>
            <a:r>
              <a:rPr lang="ru-RU" sz="1600" b="1" i="1" dirty="0" smtClean="0">
                <a:latin typeface="Times New Roman" pitchFamily="18" charset="0"/>
                <a:cs typeface="Times New Roman" pitchFamily="18" charset="0"/>
              </a:rPr>
              <a:t>при кладке из керамических камней высотой 138 мм - два тычковых ряда на шесть рядов лицевой кладки.</a:t>
            </a:r>
          </a:p>
          <a:p>
            <a:pPr indent="457200" algn="just"/>
            <a:r>
              <a:rPr lang="ru-RU" sz="1600" b="1" dirty="0" smtClean="0">
                <a:latin typeface="Times New Roman" pitchFamily="18" charset="0"/>
                <a:cs typeface="Times New Roman" pitchFamily="18" charset="0"/>
              </a:rPr>
              <a:t>Тычковые ряды лицевого кирпича толщиной 88 мм, перевязывающие облицовку с кладкой из кирпича толщиной 65 мм, располагаются - один тычковый ряд на четыре ряда лицевой кладки.</a:t>
            </a:r>
            <a:endParaRPr kumimoji="0" lang="ru-RU" sz="1800" b="0" i="0" u="none" strike="noStrike" cap="none" normalizeH="0" baseline="0" dirty="0" smtClean="0">
              <a:ln>
                <a:noFill/>
              </a:ln>
              <a:solidFill>
                <a:schemeClr val="tx1"/>
              </a:solidFill>
              <a:effectLst/>
              <a:latin typeface="Arial" pitchFamily="34" charset="0"/>
            </a:endParaRPr>
          </a:p>
        </p:txBody>
      </p:sp>
      <p:pic>
        <p:nvPicPr>
          <p:cNvPr id="34818" name="Picture 2"/>
          <p:cNvPicPr>
            <a:picLocks noChangeAspect="1" noChangeArrowheads="1"/>
          </p:cNvPicPr>
          <p:nvPr/>
        </p:nvPicPr>
        <p:blipFill>
          <a:blip r:embed="rId2" cstate="print"/>
          <a:srcRect/>
          <a:stretch>
            <a:fillRect/>
          </a:stretch>
        </p:blipFill>
        <p:spPr bwMode="auto">
          <a:xfrm>
            <a:off x="0" y="-1"/>
            <a:ext cx="6012160" cy="5085185"/>
          </a:xfrm>
          <a:prstGeom prst="rect">
            <a:avLst/>
          </a:prstGeom>
          <a:noFill/>
          <a:ln w="19050">
            <a:solidFill>
              <a:schemeClr val="tx1"/>
            </a:solidFill>
          </a:ln>
        </p:spPr>
      </p:pic>
      <p:sp>
        <p:nvSpPr>
          <p:cNvPr id="5" name="Прямоугольник 4"/>
          <p:cNvSpPr/>
          <p:nvPr/>
        </p:nvSpPr>
        <p:spPr>
          <a:xfrm>
            <a:off x="0" y="5085184"/>
            <a:ext cx="6012160" cy="177281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7. Облицовка лицевым кирпичом стен.</a:t>
            </a:r>
          </a:p>
          <a:p>
            <a:r>
              <a:rPr lang="ru-RU" sz="1600" b="1" dirty="0" smtClean="0">
                <a:solidFill>
                  <a:srgbClr val="C00000"/>
                </a:solidFill>
                <a:latin typeface="Times New Roman" pitchFamily="18" charset="0"/>
                <a:cs typeface="Times New Roman" pitchFamily="18" charset="0"/>
              </a:rPr>
              <a:t>а, б - из кирпича толщиной 65 мм; в - из кирпича толщиной 88 мм; г - из стеновых керамических камней; 1 - лицевой кирпич толщиной 65 мм; 2 - кирпич рядовой глиняный, силикатный или полусухого прессования толщиной 65 мм; 3 - лицевой и рядовой толщиной 88 мм; 4 - стеновые керамические камни</a:t>
            </a:r>
          </a:p>
          <a:p>
            <a:r>
              <a:rPr lang="ru-RU" sz="1600" b="1" dirty="0">
                <a:solidFill>
                  <a:srgbClr val="C00000"/>
                </a:solidFill>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При облицовке стен щелевыми керамическими камнями (рис. 2), тычковые ряды, перевязывающие облицовку с основной кладкой стены, располагают:</a:t>
            </a: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a:p>
            <a:endParaRPr lang="ru-RU" dirty="0" smtClean="0">
              <a:solidFill>
                <a:schemeClr val="tx1"/>
              </a:solidFill>
            </a:endParaRPr>
          </a:p>
        </p:txBody>
      </p:sp>
      <p:pic>
        <p:nvPicPr>
          <p:cNvPr id="7170" name="Picture 2"/>
          <p:cNvPicPr>
            <a:picLocks noChangeAspect="1" noChangeArrowheads="1"/>
          </p:cNvPicPr>
          <p:nvPr/>
        </p:nvPicPr>
        <p:blipFill>
          <a:blip r:embed="rId2" cstate="print"/>
          <a:srcRect t="4031" b="4031"/>
          <a:stretch>
            <a:fillRect/>
          </a:stretch>
        </p:blipFill>
        <p:spPr bwMode="auto">
          <a:xfrm>
            <a:off x="-1" y="0"/>
            <a:ext cx="5805773" cy="2780928"/>
          </a:xfrm>
          <a:prstGeom prst="rect">
            <a:avLst/>
          </a:prstGeom>
          <a:noFill/>
          <a:ln w="12700">
            <a:solidFill>
              <a:schemeClr val="tx1"/>
            </a:solidFill>
          </a:ln>
        </p:spPr>
      </p:pic>
      <p:sp>
        <p:nvSpPr>
          <p:cNvPr id="5" name="Прямоугольник 4"/>
          <p:cNvSpPr/>
          <p:nvPr/>
        </p:nvSpPr>
        <p:spPr>
          <a:xfrm>
            <a:off x="5868144" y="0"/>
            <a:ext cx="3275856" cy="27809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8. Облицовка лицевыми керамическими или силикатными камнями стен</a:t>
            </a:r>
          </a:p>
          <a:p>
            <a:r>
              <a:rPr lang="ru-RU" sz="1600" b="1" dirty="0" smtClean="0">
                <a:solidFill>
                  <a:srgbClr val="C00000"/>
                </a:solidFill>
                <a:latin typeface="Times New Roman" pitchFamily="18" charset="0"/>
                <a:cs typeface="Times New Roman" pitchFamily="18" charset="0"/>
              </a:rPr>
              <a:t>а)- из кирпича толщиной 65 мм; б) - из керамических камней.</a:t>
            </a:r>
          </a:p>
          <a:p>
            <a:r>
              <a:rPr lang="ru-RU" sz="1600" b="1" dirty="0" smtClean="0">
                <a:solidFill>
                  <a:srgbClr val="C00000"/>
                </a:solidFill>
                <a:latin typeface="Times New Roman" pitchFamily="18" charset="0"/>
                <a:cs typeface="Times New Roman" pitchFamily="18" charset="0"/>
              </a:rPr>
              <a:t>1 - лицевые керамические камни; </a:t>
            </a:r>
          </a:p>
          <a:p>
            <a:r>
              <a:rPr lang="ru-RU" sz="1600" b="1" dirty="0" smtClean="0">
                <a:solidFill>
                  <a:srgbClr val="C00000"/>
                </a:solidFill>
                <a:latin typeface="Times New Roman" pitchFamily="18" charset="0"/>
                <a:cs typeface="Times New Roman" pitchFamily="18" charset="0"/>
              </a:rPr>
              <a:t>2 - глиняный или силикатный кирпич толщиной 65 мм; </a:t>
            </a:r>
          </a:p>
          <a:p>
            <a:r>
              <a:rPr lang="ru-RU" sz="1600" b="1" dirty="0" smtClean="0">
                <a:solidFill>
                  <a:srgbClr val="C00000"/>
                </a:solidFill>
                <a:latin typeface="Times New Roman" pitchFamily="18" charset="0"/>
                <a:cs typeface="Times New Roman" pitchFamily="18" charset="0"/>
              </a:rPr>
              <a:t>3 - стеновые керамические или силикатные камни</a:t>
            </a:r>
          </a:p>
          <a:p>
            <a:r>
              <a:rPr lang="ru-RU" sz="1600" b="1" dirty="0">
                <a:solidFill>
                  <a:srgbClr val="C00000"/>
                </a:solidFill>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
        <p:nvSpPr>
          <p:cNvPr id="6" name="Прямоугольник 5"/>
          <p:cNvSpPr/>
          <p:nvPr/>
        </p:nvSpPr>
        <p:spPr>
          <a:xfrm>
            <a:off x="36576" y="2852936"/>
            <a:ext cx="9107424" cy="23042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7200" algn="just"/>
            <a:r>
              <a:rPr lang="ru-RU" sz="1600" b="1" dirty="0" smtClean="0">
                <a:solidFill>
                  <a:schemeClr val="tx1"/>
                </a:solidFill>
                <a:latin typeface="Times New Roman" pitchFamily="18" charset="0"/>
                <a:cs typeface="Times New Roman" pitchFamily="18" charset="0"/>
              </a:rPr>
              <a:t>При облицовке стен щелевыми керамическими камнями (</a:t>
            </a:r>
            <a:r>
              <a:rPr lang="ru-RU" sz="1600" b="1" dirty="0" smtClean="0">
                <a:solidFill>
                  <a:srgbClr val="C00000"/>
                </a:solidFill>
                <a:latin typeface="Times New Roman" pitchFamily="18" charset="0"/>
                <a:cs typeface="Times New Roman" pitchFamily="18" charset="0"/>
              </a:rPr>
              <a:t>рис. 8</a:t>
            </a:r>
            <a:r>
              <a:rPr lang="ru-RU" sz="1600" b="1" dirty="0" smtClean="0">
                <a:solidFill>
                  <a:schemeClr val="tx1"/>
                </a:solidFill>
                <a:latin typeface="Times New Roman" pitchFamily="18" charset="0"/>
                <a:cs typeface="Times New Roman" pitchFamily="18" charset="0"/>
              </a:rPr>
              <a:t>), тычковые ряды, перевязывающие облицовку с основной кладкой стены, располагают:</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при кладке из кирпича толщиной 65 мм - один тычковый ряд камня на три ряда лицевой кладки;</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при кладке из лицевых камней - один тычковый ряд на три ряда лицевой кладки.</a:t>
            </a:r>
          </a:p>
          <a:p>
            <a:pPr indent="457200" algn="just"/>
            <a:r>
              <a:rPr lang="ru-RU" sz="1600" b="1" dirty="0" smtClean="0">
                <a:solidFill>
                  <a:schemeClr val="tx1"/>
                </a:solidFill>
                <a:latin typeface="Times New Roman" pitchFamily="18" charset="0"/>
                <a:cs typeface="Times New Roman" pitchFamily="18" charset="0"/>
              </a:rPr>
              <a:t>Рекомендуется, как правило, перевязывать лицевую кладку с основной кладкой стены сплошными тычковыми рядами.</a:t>
            </a:r>
          </a:p>
          <a:p>
            <a:pPr indent="457200" algn="just"/>
            <a:r>
              <a:rPr lang="ru-RU" sz="1600" b="1" dirty="0" smtClean="0">
                <a:solidFill>
                  <a:schemeClr val="tx1"/>
                </a:solidFill>
                <a:latin typeface="Times New Roman" pitchFamily="18" charset="0"/>
                <a:cs typeface="Times New Roman" pitchFamily="18" charset="0"/>
              </a:rPr>
              <a:t>По фасаду облицовку можно укладывать с перевязкой и без перевязки вертикальных швов (</a:t>
            </a:r>
            <a:r>
              <a:rPr lang="ru-RU" sz="1600" b="1" dirty="0" smtClean="0">
                <a:solidFill>
                  <a:srgbClr val="C00000"/>
                </a:solidFill>
                <a:latin typeface="Times New Roman" pitchFamily="18" charset="0"/>
                <a:cs typeface="Times New Roman" pitchFamily="18" charset="0"/>
              </a:rPr>
              <a:t>рис. 9</a:t>
            </a:r>
            <a:r>
              <a:rPr lang="ru-RU" sz="1600" b="1" dirty="0" smtClean="0">
                <a:solidFill>
                  <a:schemeClr val="tx1"/>
                </a:solidFill>
                <a:latin typeface="Times New Roman" pitchFamily="18" charset="0"/>
                <a:cs typeface="Times New Roman" pitchFamily="18" charset="0"/>
              </a:rPr>
              <a:t>).</a:t>
            </a:r>
            <a:endParaRPr lang="ru-RU" sz="1600" b="1" dirty="0">
              <a:solidFill>
                <a:schemeClr val="tx1"/>
              </a:solidFill>
              <a:latin typeface="Times New Roman" pitchFamily="18" charset="0"/>
              <a:cs typeface="Times New Roman" pitchFamily="18" charset="0"/>
            </a:endParaRPr>
          </a:p>
        </p:txBody>
      </p:sp>
      <p:pic>
        <p:nvPicPr>
          <p:cNvPr id="7171" name="Picture 3"/>
          <p:cNvPicPr>
            <a:picLocks noChangeAspect="1" noChangeArrowheads="1"/>
          </p:cNvPicPr>
          <p:nvPr/>
        </p:nvPicPr>
        <p:blipFill>
          <a:blip r:embed="rId3" cstate="print">
            <a:lum bright="-20000" contrast="40000"/>
          </a:blip>
          <a:srcRect t="6396" b="4265"/>
          <a:stretch>
            <a:fillRect/>
          </a:stretch>
        </p:blipFill>
        <p:spPr bwMode="auto">
          <a:xfrm>
            <a:off x="3778204" y="4869160"/>
            <a:ext cx="5194718" cy="1872208"/>
          </a:xfrm>
          <a:prstGeom prst="rect">
            <a:avLst/>
          </a:prstGeom>
          <a:noFill/>
          <a:ln w="12700">
            <a:solidFill>
              <a:schemeClr val="tx1"/>
            </a:solidFill>
          </a:ln>
        </p:spPr>
      </p:pic>
      <p:sp>
        <p:nvSpPr>
          <p:cNvPr id="8" name="Прямоугольник 7"/>
          <p:cNvSpPr/>
          <p:nvPr/>
        </p:nvSpPr>
        <p:spPr>
          <a:xfrm>
            <a:off x="88302" y="5157192"/>
            <a:ext cx="3547593" cy="162521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9. Облицовка стен фасадов зданий:</a:t>
            </a:r>
          </a:p>
          <a:p>
            <a:r>
              <a:rPr lang="ru-RU" sz="1600" b="1" dirty="0" smtClean="0">
                <a:solidFill>
                  <a:srgbClr val="C00000"/>
                </a:solidFill>
                <a:latin typeface="Times New Roman" pitchFamily="18" charset="0"/>
                <a:cs typeface="Times New Roman" pitchFamily="18" charset="0"/>
              </a:rPr>
              <a:t>а)- с перевязкой вертикальных швов; </a:t>
            </a:r>
          </a:p>
          <a:p>
            <a:r>
              <a:rPr lang="ru-RU" sz="1600" b="1" dirty="0" smtClean="0">
                <a:solidFill>
                  <a:srgbClr val="C00000"/>
                </a:solidFill>
                <a:latin typeface="Times New Roman" pitchFamily="18" charset="0"/>
                <a:cs typeface="Times New Roman" pitchFamily="18" charset="0"/>
              </a:rPr>
              <a:t>б)- без перевязки вертикальных швов.</a:t>
            </a:r>
          </a:p>
          <a:p>
            <a:r>
              <a:rPr lang="ru-RU" sz="1600" b="1" dirty="0">
                <a:solidFill>
                  <a:srgbClr val="C00000"/>
                </a:solidFill>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9746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0" y="1"/>
            <a:ext cx="9144000" cy="42473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r>
              <a:rPr lang="ru-RU" sz="1500" b="1" dirty="0" smtClean="0">
                <a:latin typeface="Times New Roman" pitchFamily="18" charset="0"/>
                <a:cs typeface="Times New Roman" pitchFamily="18" charset="0"/>
              </a:rPr>
              <a:t>Для облицовки стен из бетонных камней высотой 188 мм рекомендуется применять сплошной отборный керамический или силикатный кирпич. Перевязка лицевого слоя с основной стеной осуществляется тычковыми рядами кирпича: один тычковый ряд на шесть рядов лицевой кладки при кирпиче толщиной 65 мм и один тычковый ряд на пять рядов лицевой кладки при толщине кирпича 88 мм (</a:t>
            </a:r>
            <a:r>
              <a:rPr lang="ru-RU" sz="1500" b="1" dirty="0" smtClean="0">
                <a:solidFill>
                  <a:srgbClr val="C00000"/>
                </a:solidFill>
                <a:latin typeface="Times New Roman" pitchFamily="18" charset="0"/>
                <a:cs typeface="Times New Roman" pitchFamily="18" charset="0"/>
              </a:rPr>
              <a:t>рис. 10</a:t>
            </a:r>
            <a:r>
              <a:rPr lang="ru-RU" sz="1500" b="1" dirty="0" smtClean="0">
                <a:latin typeface="Times New Roman" pitchFamily="18" charset="0"/>
                <a:cs typeface="Times New Roman" pitchFamily="18" charset="0"/>
              </a:rPr>
              <a:t>).</a:t>
            </a:r>
          </a:p>
          <a:p>
            <a:pPr indent="457200"/>
            <a:r>
              <a:rPr lang="ru-RU" sz="1500" b="1" dirty="0" smtClean="0">
                <a:latin typeface="Times New Roman" pitchFamily="18" charset="0"/>
                <a:cs typeface="Times New Roman" pitchFamily="18" charset="0"/>
              </a:rPr>
              <a:t>В зависимости от вида облицовки и материала основной кладки толщина горизонтальных швов принимается 10 - 18 мм.</a:t>
            </a:r>
          </a:p>
          <a:p>
            <a:pPr indent="457200"/>
            <a:r>
              <a:rPr lang="ru-RU" sz="1500" b="1" dirty="0" smtClean="0">
                <a:latin typeface="Times New Roman" pitchFamily="18" charset="0"/>
                <a:cs typeface="Times New Roman" pitchFamily="18" charset="0"/>
              </a:rPr>
              <a:t>В целях повышения несущей способности облицованной кладки допускается ее армирование сетками. Сетки должны укладываться по всему сечению стены, включая облицовку.</a:t>
            </a:r>
          </a:p>
          <a:p>
            <a:pPr indent="457200"/>
            <a:r>
              <a:rPr lang="ru-RU" sz="1500" b="1" i="1" dirty="0" smtClean="0">
                <a:solidFill>
                  <a:srgbClr val="0070C0"/>
                </a:solidFill>
                <a:latin typeface="Times New Roman" pitchFamily="18" charset="0"/>
                <a:cs typeface="Times New Roman" pitchFamily="18" charset="0"/>
              </a:rPr>
              <a:t>В местах нависания стен с облицовкой над цоколем (или фундаментными блоками) должны выполняться следующие конструктивные мероприятия:</a:t>
            </a:r>
          </a:p>
          <a:p>
            <a:pPr indent="457200">
              <a:buFont typeface="Arial" pitchFamily="34" charset="0"/>
              <a:buChar char="•"/>
            </a:pPr>
            <a:r>
              <a:rPr lang="ru-RU" sz="1500" b="1" i="1" dirty="0" smtClean="0">
                <a:solidFill>
                  <a:srgbClr val="0070C0"/>
                </a:solidFill>
                <a:latin typeface="Times New Roman" pitchFamily="18" charset="0"/>
                <a:cs typeface="Times New Roman" pitchFamily="18" charset="0"/>
              </a:rPr>
              <a:t>  нависание кладки стен не должно превышать 60 мм;</a:t>
            </a:r>
          </a:p>
          <a:p>
            <a:pPr indent="457200">
              <a:buFont typeface="Arial" pitchFamily="34" charset="0"/>
              <a:buChar char="•"/>
            </a:pPr>
            <a:r>
              <a:rPr lang="ru-RU" sz="1500" b="1" i="1" dirty="0" smtClean="0">
                <a:solidFill>
                  <a:srgbClr val="0070C0"/>
                </a:solidFill>
                <a:latin typeface="Times New Roman" pitchFamily="18" charset="0"/>
                <a:cs typeface="Times New Roman" pitchFamily="18" charset="0"/>
              </a:rPr>
              <a:t>  в зданиях до пяти этажей в месте нависания над цоколем три ряда кладки стены на всю толщину выполняют из сплошного кирпича с цепной перевязкой, в 5 - 9-этажных зданиях дополнительно в первом горизонтальном шве кладка армируется сеткой из стали диаметром 5 - 6 мм с ячейками 80</a:t>
            </a:r>
            <a:r>
              <a:rPr lang="ru-RU" sz="1500" b="1" i="1" dirty="0" smtClean="0">
                <a:solidFill>
                  <a:srgbClr val="0070C0"/>
                </a:solidFill>
                <a:latin typeface="Times New Roman" pitchFamily="18" charset="0"/>
                <a:cs typeface="Times New Roman" pitchFamily="18" charset="0"/>
                <a:sym typeface="Symbol"/>
              </a:rPr>
              <a:t></a:t>
            </a:r>
            <a:r>
              <a:rPr lang="ru-RU" sz="1500" b="1" i="1" dirty="0" smtClean="0">
                <a:solidFill>
                  <a:srgbClr val="0070C0"/>
                </a:solidFill>
                <a:latin typeface="Times New Roman" pitchFamily="18" charset="0"/>
                <a:cs typeface="Times New Roman" pitchFamily="18" charset="0"/>
              </a:rPr>
              <a:t>80 мм;</a:t>
            </a:r>
          </a:p>
          <a:p>
            <a:pPr indent="457200">
              <a:buFont typeface="Arial" pitchFamily="34" charset="0"/>
              <a:buChar char="•"/>
            </a:pPr>
            <a:r>
              <a:rPr lang="ru-RU" sz="1500" b="1" i="1" dirty="0" smtClean="0">
                <a:solidFill>
                  <a:srgbClr val="0070C0"/>
                </a:solidFill>
                <a:latin typeface="Times New Roman" pitchFamily="18" charset="0"/>
                <a:cs typeface="Times New Roman" pitchFamily="18" charset="0"/>
              </a:rPr>
              <a:t>  в зданиях более девяти этажей в месте нависания кладки укладывается железобетонная плита толщиной 8 - 10 см с армированием сетками из стали диаметром 6 - 8 мм.</a:t>
            </a:r>
          </a:p>
        </p:txBody>
      </p:sp>
      <p:pic>
        <p:nvPicPr>
          <p:cNvPr id="35842" name="Picture 2"/>
          <p:cNvPicPr>
            <a:picLocks noChangeAspect="1" noChangeArrowheads="1"/>
          </p:cNvPicPr>
          <p:nvPr/>
        </p:nvPicPr>
        <p:blipFill>
          <a:blip r:embed="rId2" cstate="print">
            <a:lum bright="-20000" contrast="40000"/>
          </a:blip>
          <a:srcRect t="3415" b="3415"/>
          <a:stretch>
            <a:fillRect/>
          </a:stretch>
        </p:blipFill>
        <p:spPr bwMode="auto">
          <a:xfrm>
            <a:off x="107504" y="4221089"/>
            <a:ext cx="4608512" cy="2672976"/>
          </a:xfrm>
          <a:prstGeom prst="rect">
            <a:avLst/>
          </a:prstGeom>
          <a:noFill/>
          <a:ln w="12700">
            <a:solidFill>
              <a:schemeClr val="tx1"/>
            </a:solidFill>
          </a:ln>
        </p:spPr>
      </p:pic>
      <p:sp>
        <p:nvSpPr>
          <p:cNvPr id="5" name="Прямоугольник 4"/>
          <p:cNvSpPr/>
          <p:nvPr/>
        </p:nvSpPr>
        <p:spPr>
          <a:xfrm>
            <a:off x="4860032" y="4221088"/>
            <a:ext cx="4104456" cy="263691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ru-RU" sz="1600" b="1" dirty="0" smtClean="0">
                <a:solidFill>
                  <a:srgbClr val="C00000"/>
                </a:solidFill>
                <a:latin typeface="Times New Roman" pitchFamily="18" charset="0"/>
                <a:cs typeface="Times New Roman" pitchFamily="18" charset="0"/>
              </a:rPr>
              <a:t>Рис. 10. Облицовка лицевым кирпичом стен из бетонных камней</a:t>
            </a:r>
          </a:p>
          <a:p>
            <a:pPr>
              <a:lnSpc>
                <a:spcPct val="150000"/>
              </a:lnSpc>
            </a:pPr>
            <a:r>
              <a:rPr lang="ru-RU" sz="1600" b="1" dirty="0" smtClean="0">
                <a:solidFill>
                  <a:srgbClr val="C00000"/>
                </a:solidFill>
                <a:latin typeface="Times New Roman" pitchFamily="18" charset="0"/>
                <a:cs typeface="Times New Roman" pitchFamily="18" charset="0"/>
              </a:rPr>
              <a:t>а)- лицевым кирпичом толщиной 65 мм; </a:t>
            </a:r>
          </a:p>
          <a:p>
            <a:pPr>
              <a:lnSpc>
                <a:spcPct val="150000"/>
              </a:lnSpc>
            </a:pPr>
            <a:r>
              <a:rPr lang="ru-RU" sz="1600" b="1" dirty="0" smtClean="0">
                <a:solidFill>
                  <a:srgbClr val="C00000"/>
                </a:solidFill>
                <a:latin typeface="Times New Roman" pitchFamily="18" charset="0"/>
                <a:cs typeface="Times New Roman" pitchFamily="18" charset="0"/>
              </a:rPr>
              <a:t>б)- то же, толщиной 88 мм.</a:t>
            </a:r>
          </a:p>
          <a:p>
            <a:pPr>
              <a:lnSpc>
                <a:spcPct val="150000"/>
              </a:lnSpc>
            </a:pPr>
            <a:r>
              <a:rPr lang="ru-RU" sz="1600" b="1" dirty="0" smtClean="0">
                <a:solidFill>
                  <a:srgbClr val="C00000"/>
                </a:solidFill>
                <a:latin typeface="Times New Roman" pitchFamily="18" charset="0"/>
                <a:cs typeface="Times New Roman" pitchFamily="18" charset="0"/>
              </a:rPr>
              <a:t>1 - лицевой кирпич толщиной 65 мм; </a:t>
            </a:r>
          </a:p>
          <a:p>
            <a:pPr>
              <a:lnSpc>
                <a:spcPct val="150000"/>
              </a:lnSpc>
            </a:pPr>
            <a:r>
              <a:rPr lang="ru-RU" sz="1600" b="1" dirty="0" smtClean="0">
                <a:solidFill>
                  <a:srgbClr val="C00000"/>
                </a:solidFill>
                <a:latin typeface="Times New Roman" pitchFamily="18" charset="0"/>
                <a:cs typeface="Times New Roman" pitchFamily="18" charset="0"/>
              </a:rPr>
              <a:t>2 - то же, толщиной 88 мм; </a:t>
            </a:r>
          </a:p>
          <a:p>
            <a:pPr>
              <a:lnSpc>
                <a:spcPct val="150000"/>
              </a:lnSpc>
            </a:pPr>
            <a:r>
              <a:rPr lang="ru-RU" sz="1600" b="1" dirty="0" smtClean="0">
                <a:solidFill>
                  <a:srgbClr val="C00000"/>
                </a:solidFill>
                <a:latin typeface="Times New Roman" pitchFamily="18" charset="0"/>
                <a:cs typeface="Times New Roman" pitchFamily="18" charset="0"/>
              </a:rPr>
              <a:t>3 - бетонный камень.</a:t>
            </a:r>
          </a:p>
          <a:p>
            <a:pPr>
              <a:lnSpc>
                <a:spcPct val="150000"/>
              </a:lnSpc>
            </a:pPr>
            <a:r>
              <a:rPr lang="ru-RU" sz="1600" b="1" i="1" dirty="0">
                <a:solidFill>
                  <a:srgbClr val="C00000"/>
                </a:solidFill>
                <a:latin typeface="Times New Roman" pitchFamily="18" charset="0"/>
                <a:cs typeface="Times New Roman" pitchFamily="18" charset="0"/>
              </a:rPr>
              <a:t> </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0" y="0"/>
            <a:ext cx="9144000" cy="4355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spcBef>
                <a:spcPts val="600"/>
              </a:spcBef>
              <a:spcAft>
                <a:spcPts val="600"/>
              </a:spcAft>
            </a:pPr>
            <a:r>
              <a:rPr lang="ru-RU" sz="1600" b="1" dirty="0" smtClean="0">
                <a:solidFill>
                  <a:srgbClr val="C00000"/>
                </a:solidFill>
                <a:latin typeface="Times New Roman" pitchFamily="18" charset="0"/>
                <a:cs typeface="Times New Roman" pitchFamily="18" charset="0"/>
              </a:rPr>
              <a:t>Облицовка плитами из природного камня.</a:t>
            </a:r>
          </a:p>
          <a:p>
            <a:pPr indent="457200" algn="just"/>
            <a:r>
              <a:rPr lang="ru-RU" sz="1600" b="1" dirty="0" smtClean="0">
                <a:latin typeface="Times New Roman" pitchFamily="18" charset="0"/>
                <a:cs typeface="Times New Roman" pitchFamily="18" charset="0"/>
              </a:rPr>
              <a:t>Облицовка плитами из природного камня выполняется по возведенным ранее (готовым) стенам.</a:t>
            </a:r>
          </a:p>
          <a:p>
            <a:pPr indent="457200" algn="just"/>
            <a:r>
              <a:rPr lang="ru-RU" sz="1600" b="1" dirty="0" smtClean="0">
                <a:latin typeface="Times New Roman" pitchFamily="18" charset="0"/>
                <a:cs typeface="Times New Roman" pitchFamily="18" charset="0"/>
              </a:rPr>
              <a:t>При проектировании зданий (сооружений) с применением облицовки из природного камня, авторы проекта обязаны составить точную спецификацию типов элементов облицовки с указанием вида используемого камня, месторождения, размеров, фактуры их лицевой поверхности, а также спецификацию монтажных деталей крепления облицовки.</a:t>
            </a:r>
          </a:p>
          <a:p>
            <a:pPr indent="457200" algn="just"/>
            <a:r>
              <a:rPr lang="ru-RU" sz="1600" b="1" dirty="0" smtClean="0">
                <a:latin typeface="Times New Roman" pitchFamily="18" charset="0"/>
                <a:cs typeface="Times New Roman" pitchFamily="18" charset="0"/>
              </a:rPr>
              <a:t>Минимальные толщины плит для различных пород камня при облицовке стен из штучных материалов приведены </a:t>
            </a:r>
            <a:r>
              <a:rPr lang="ru-RU" sz="1600" b="1" dirty="0" smtClean="0">
                <a:solidFill>
                  <a:srgbClr val="C00000"/>
                </a:solidFill>
                <a:latin typeface="Times New Roman" pitchFamily="18" charset="0"/>
                <a:cs typeface="Times New Roman" pitchFamily="18" charset="0"/>
              </a:rPr>
              <a:t>в табл. 1</a:t>
            </a:r>
            <a:r>
              <a:rPr lang="ru-RU" sz="1600" b="1" dirty="0" smtClean="0">
                <a:latin typeface="Times New Roman" pitchFamily="18" charset="0"/>
                <a:cs typeface="Times New Roman" pitchFamily="18" charset="0"/>
              </a:rPr>
              <a:t>.</a:t>
            </a:r>
          </a:p>
          <a:p>
            <a:pPr indent="457200" algn="just"/>
            <a:r>
              <a:rPr lang="ru-RU" sz="1600" b="1" dirty="0" smtClean="0">
                <a:latin typeface="Times New Roman" pitchFamily="18" charset="0"/>
                <a:cs typeface="Times New Roman" pitchFamily="18" charset="0"/>
              </a:rPr>
              <a:t>Наибольший размер сторон плит не должен превышать 600 мм. Размеры архитектурно-строительных деталей для облицовки цоколей, парапетов, подоконников принимают по ГОСТу.</a:t>
            </a:r>
          </a:p>
          <a:p>
            <a:pPr indent="457200" algn="just"/>
            <a:r>
              <a:rPr lang="ru-RU" sz="1600" b="1" dirty="0" smtClean="0">
                <a:latin typeface="Times New Roman" pitchFamily="18" charset="0"/>
                <a:cs typeface="Times New Roman" pitchFamily="18" charset="0"/>
              </a:rPr>
              <a:t>Форма и фактура лицевой поверхности принимается в соответствии с архитектурным решением стены и требованиями </a:t>
            </a:r>
            <a:r>
              <a:rPr lang="ru-RU" sz="1600" b="1" dirty="0" err="1" smtClean="0">
                <a:latin typeface="Times New Roman" pitchFamily="18" charset="0"/>
                <a:cs typeface="Times New Roman" pitchFamily="18" charset="0"/>
              </a:rPr>
              <a:t>ГОСТа</a:t>
            </a:r>
            <a:r>
              <a:rPr lang="ru-RU" sz="1600" b="1" dirty="0" smtClean="0">
                <a:latin typeface="Times New Roman" pitchFamily="18" charset="0"/>
                <a:cs typeface="Times New Roman" pitchFamily="18" charset="0"/>
              </a:rPr>
              <a:t>.</a:t>
            </a:r>
          </a:p>
          <a:p>
            <a:pPr indent="457200" algn="just"/>
            <a:r>
              <a:rPr lang="ru-RU" sz="1600" b="1" i="1" dirty="0" smtClean="0">
                <a:solidFill>
                  <a:srgbClr val="0070C0"/>
                </a:solidFill>
                <a:latin typeface="Times New Roman" pitchFamily="18" charset="0"/>
                <a:cs typeface="Times New Roman" pitchFamily="18" charset="0"/>
              </a:rPr>
              <a:t>По возведенным (готовым) стенам облицовочные плиты крепятся: </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вплотную к стене на растворе и стальных связях; </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на растворе для 1-го этажа зданий (не выше 5 м).</a:t>
            </a:r>
          </a:p>
          <a:p>
            <a:pPr indent="457200" algn="just"/>
            <a:r>
              <a:rPr lang="ru-RU" sz="1600" b="1" dirty="0" smtClean="0">
                <a:latin typeface="Times New Roman" pitchFamily="18" charset="0"/>
                <a:cs typeface="Times New Roman" pitchFamily="18" charset="0"/>
              </a:rPr>
              <a:t>Для крепления плит применяются цементно-песчаные растворы марки не ниже 100.</a:t>
            </a:r>
          </a:p>
        </p:txBody>
      </p:sp>
      <p:graphicFrame>
        <p:nvGraphicFramePr>
          <p:cNvPr id="5" name="Таблица 4"/>
          <p:cNvGraphicFramePr>
            <a:graphicFrameLocks noGrp="1"/>
          </p:cNvGraphicFramePr>
          <p:nvPr/>
        </p:nvGraphicFramePr>
        <p:xfrm>
          <a:off x="36576" y="4365104"/>
          <a:ext cx="8999920" cy="2304258"/>
        </p:xfrm>
        <a:graphic>
          <a:graphicData uri="http://schemas.openxmlformats.org/drawingml/2006/table">
            <a:tbl>
              <a:tblPr/>
              <a:tblGrid>
                <a:gridCol w="4674558"/>
                <a:gridCol w="4325362"/>
              </a:tblGrid>
              <a:tr h="384043">
                <a:tc>
                  <a:txBody>
                    <a:bodyPr/>
                    <a:lstStyle/>
                    <a:p>
                      <a:pPr algn="ctr">
                        <a:spcAft>
                          <a:spcPts val="0"/>
                        </a:spcAft>
                      </a:pPr>
                      <a:r>
                        <a:rPr lang="ru-RU" sz="1600" b="1" dirty="0">
                          <a:solidFill>
                            <a:srgbClr val="FF0000"/>
                          </a:solidFill>
                          <a:latin typeface="Times New Roman"/>
                          <a:ea typeface="Times New Roman"/>
                          <a:cs typeface="Times New Roman"/>
                        </a:rPr>
                        <a:t>Вид камня</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b="1" dirty="0">
                          <a:solidFill>
                            <a:srgbClr val="FF0000"/>
                          </a:solidFill>
                          <a:latin typeface="Times New Roman"/>
                          <a:ea typeface="Times New Roman"/>
                          <a:cs typeface="Times New Roman"/>
                        </a:rPr>
                        <a:t>Минимальная толщина, мм</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84043">
                <a:tc>
                  <a:txBody>
                    <a:bodyPr/>
                    <a:lstStyle/>
                    <a:p>
                      <a:pPr lvl="1" algn="just">
                        <a:lnSpc>
                          <a:spcPts val="1200"/>
                        </a:lnSpc>
                        <a:spcAft>
                          <a:spcPts val="0"/>
                        </a:spcAft>
                      </a:pPr>
                      <a:r>
                        <a:rPr lang="ru-RU" sz="1600" b="1" dirty="0">
                          <a:solidFill>
                            <a:srgbClr val="FF0000"/>
                          </a:solidFill>
                          <a:latin typeface="Times New Roman"/>
                          <a:ea typeface="Times New Roman"/>
                          <a:cs typeface="Times New Roman"/>
                        </a:rPr>
                        <a:t>Гранит и другие твердые породы</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ts val="1200"/>
                        </a:lnSpc>
                        <a:spcAft>
                          <a:spcPts val="0"/>
                        </a:spcAft>
                      </a:pPr>
                      <a:r>
                        <a:rPr lang="ru-RU" sz="1600" b="1" dirty="0">
                          <a:solidFill>
                            <a:srgbClr val="FF0000"/>
                          </a:solidFill>
                          <a:latin typeface="Times New Roman"/>
                          <a:ea typeface="Times New Roman"/>
                          <a:cs typeface="Times New Roman"/>
                        </a:rPr>
                        <a:t>30</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384043">
                <a:tc>
                  <a:txBody>
                    <a:bodyPr/>
                    <a:lstStyle/>
                    <a:p>
                      <a:pPr lvl="1" algn="just">
                        <a:lnSpc>
                          <a:spcPts val="1200"/>
                        </a:lnSpc>
                        <a:spcAft>
                          <a:spcPts val="0"/>
                        </a:spcAft>
                      </a:pPr>
                      <a:r>
                        <a:rPr lang="ru-RU" sz="1600" b="1" dirty="0">
                          <a:solidFill>
                            <a:srgbClr val="FF0000"/>
                          </a:solidFill>
                          <a:latin typeface="Times New Roman"/>
                          <a:ea typeface="Times New Roman"/>
                          <a:cs typeface="Times New Roman"/>
                        </a:rPr>
                        <a:t>Мрамор белый</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ts val="1200"/>
                        </a:lnSpc>
                        <a:spcAft>
                          <a:spcPts val="0"/>
                        </a:spcAft>
                      </a:pPr>
                      <a:r>
                        <a:rPr lang="ru-RU" sz="1600" b="1">
                          <a:solidFill>
                            <a:srgbClr val="FF0000"/>
                          </a:solidFill>
                          <a:latin typeface="Times New Roman"/>
                          <a:ea typeface="Times New Roman"/>
                          <a:cs typeface="Times New Roman"/>
                        </a:rPr>
                        <a:t>30</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84043">
                <a:tc>
                  <a:txBody>
                    <a:bodyPr/>
                    <a:lstStyle/>
                    <a:p>
                      <a:pPr lvl="1" algn="just">
                        <a:lnSpc>
                          <a:spcPts val="1200"/>
                        </a:lnSpc>
                        <a:spcAft>
                          <a:spcPts val="0"/>
                        </a:spcAft>
                      </a:pPr>
                      <a:r>
                        <a:rPr lang="ru-RU" sz="1600" b="1" dirty="0">
                          <a:solidFill>
                            <a:srgbClr val="FF0000"/>
                          </a:solidFill>
                          <a:latin typeface="Times New Roman"/>
                          <a:ea typeface="Times New Roman"/>
                          <a:cs typeface="Times New Roman"/>
                        </a:rPr>
                        <a:t>Известняк, доломит</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ts val="1200"/>
                        </a:lnSpc>
                        <a:spcAft>
                          <a:spcPts val="0"/>
                        </a:spcAft>
                      </a:pPr>
                      <a:r>
                        <a:rPr lang="ru-RU" sz="1600" b="1" dirty="0">
                          <a:solidFill>
                            <a:srgbClr val="FF0000"/>
                          </a:solidFill>
                          <a:latin typeface="Times New Roman"/>
                          <a:ea typeface="Times New Roman"/>
                          <a:cs typeface="Times New Roman"/>
                        </a:rPr>
                        <a:t>40</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84043">
                <a:tc>
                  <a:txBody>
                    <a:bodyPr/>
                    <a:lstStyle/>
                    <a:p>
                      <a:pPr lvl="1" algn="just">
                        <a:lnSpc>
                          <a:spcPts val="1200"/>
                        </a:lnSpc>
                        <a:spcAft>
                          <a:spcPts val="0"/>
                        </a:spcAft>
                      </a:pPr>
                      <a:r>
                        <a:rPr lang="ru-RU" sz="1600" b="1" dirty="0">
                          <a:solidFill>
                            <a:srgbClr val="FF0000"/>
                          </a:solidFill>
                          <a:latin typeface="Times New Roman"/>
                          <a:ea typeface="Times New Roman"/>
                          <a:cs typeface="Times New Roman"/>
                        </a:rPr>
                        <a:t>Травертин</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ts val="1200"/>
                        </a:lnSpc>
                        <a:spcAft>
                          <a:spcPts val="0"/>
                        </a:spcAft>
                      </a:pPr>
                      <a:r>
                        <a:rPr lang="ru-RU" sz="1600" b="1" dirty="0">
                          <a:solidFill>
                            <a:srgbClr val="FF0000"/>
                          </a:solidFill>
                          <a:latin typeface="Times New Roman"/>
                          <a:ea typeface="Times New Roman"/>
                          <a:cs typeface="Times New Roman"/>
                        </a:rPr>
                        <a:t>10, 30</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84043">
                <a:tc>
                  <a:txBody>
                    <a:bodyPr/>
                    <a:lstStyle/>
                    <a:p>
                      <a:pPr lvl="1" algn="just">
                        <a:lnSpc>
                          <a:spcPts val="1200"/>
                        </a:lnSpc>
                        <a:spcAft>
                          <a:spcPts val="0"/>
                        </a:spcAft>
                      </a:pPr>
                      <a:r>
                        <a:rPr lang="ru-RU" sz="1600" b="1" dirty="0">
                          <a:solidFill>
                            <a:srgbClr val="FF0000"/>
                          </a:solidFill>
                          <a:latin typeface="Times New Roman"/>
                          <a:ea typeface="Times New Roman"/>
                          <a:cs typeface="Times New Roman"/>
                        </a:rPr>
                        <a:t>Вулканический туф</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200"/>
                        </a:lnSpc>
                        <a:spcAft>
                          <a:spcPts val="0"/>
                        </a:spcAft>
                      </a:pPr>
                      <a:r>
                        <a:rPr lang="ru-RU" sz="1600" b="1" dirty="0">
                          <a:solidFill>
                            <a:srgbClr val="FF0000"/>
                          </a:solidFill>
                          <a:latin typeface="Times New Roman"/>
                          <a:ea typeface="Times New Roman"/>
                          <a:cs typeface="Times New Roman"/>
                        </a:rPr>
                        <a:t>30</a:t>
                      </a: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0" y="0"/>
            <a:ext cx="9144000" cy="23083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600" b="1" dirty="0" smtClean="0">
                <a:latin typeface="Times New Roman" pitchFamily="18" charset="0"/>
                <a:cs typeface="Times New Roman" pitchFamily="18" charset="0"/>
              </a:rPr>
              <a:t>При проектировании крепления облицовки поля стены на растворе метальных связях следует предусматривать (рис. 11);</a:t>
            </a:r>
          </a:p>
          <a:p>
            <a:pPr indent="457200" algn="just"/>
            <a:r>
              <a:rPr lang="en-US" sz="1600" b="1" i="1" dirty="0" smtClean="0">
                <a:solidFill>
                  <a:srgbClr val="0070C0"/>
                </a:solidFill>
                <a:latin typeface="Times New Roman" pitchFamily="18" charset="0"/>
                <a:cs typeface="Times New Roman" pitchFamily="18" charset="0"/>
              </a:rPr>
              <a:t>V</a:t>
            </a:r>
            <a:r>
              <a:rPr lang="ru-RU" sz="1600" b="1" i="1" dirty="0" smtClean="0">
                <a:solidFill>
                  <a:srgbClr val="0070C0"/>
                </a:solidFill>
                <a:latin typeface="Times New Roman" pitchFamily="18" charset="0"/>
                <a:cs typeface="Times New Roman" pitchFamily="18" charset="0"/>
              </a:rPr>
              <a:t>-образные петли-выпуски диаметром 8 А1 (рис. 11, б) для удержания рабочей арматуры, заделываемые в кладку на глубину не менее 250 мм в процессе возведения стены:</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рабочую арматуру (рис. 11, а) диаметром 10 - 12 А1, прикрепляемую к петлям;</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штыри и скобы для соединения смежных элементов облицовки между собой (рис. 11, г и </a:t>
            </a:r>
            <a:r>
              <a:rPr lang="ru-RU" sz="1600" b="1" i="1" dirty="0" err="1" smtClean="0">
                <a:solidFill>
                  <a:srgbClr val="0070C0"/>
                </a:solidFill>
                <a:latin typeface="Times New Roman" pitchFamily="18" charset="0"/>
                <a:cs typeface="Times New Roman" pitchFamily="18" charset="0"/>
              </a:rPr>
              <a:t>д</a:t>
            </a:r>
            <a:r>
              <a:rPr lang="ru-RU" sz="1600" b="1" i="1" dirty="0" smtClean="0">
                <a:solidFill>
                  <a:srgbClr val="0070C0"/>
                </a:solidFill>
                <a:latin typeface="Times New Roman" pitchFamily="18" charset="0"/>
                <a:cs typeface="Times New Roman" pitchFamily="18" charset="0"/>
              </a:rPr>
              <a:t>) (диаметром 4 - 6 мм);</a:t>
            </a:r>
          </a:p>
          <a:p>
            <a:pPr indent="457200" algn="just">
              <a:buFont typeface="Arial" pitchFamily="34" charset="0"/>
              <a:buChar char="•"/>
            </a:pPr>
            <a:r>
              <a:rPr lang="ru-RU" sz="1600" b="1" i="1" dirty="0" smtClean="0">
                <a:solidFill>
                  <a:srgbClr val="0070C0"/>
                </a:solidFill>
                <a:latin typeface="Times New Roman" pitchFamily="18" charset="0"/>
                <a:cs typeface="Times New Roman" pitchFamily="18" charset="0"/>
              </a:rPr>
              <a:t>крюки простые для крепления элементов облицовки к рабочей арматуре (рис. 11, в) (диаметром 4 - 6 мм).</a:t>
            </a:r>
          </a:p>
        </p:txBody>
      </p:sp>
      <p:pic>
        <p:nvPicPr>
          <p:cNvPr id="1026" name="Picture 2"/>
          <p:cNvPicPr>
            <a:picLocks noChangeAspect="1" noChangeArrowheads="1"/>
          </p:cNvPicPr>
          <p:nvPr/>
        </p:nvPicPr>
        <p:blipFill>
          <a:blip r:embed="rId3" cstate="print"/>
          <a:srcRect l="1729" t="1968" r="1729"/>
          <a:stretch>
            <a:fillRect/>
          </a:stretch>
        </p:blipFill>
        <p:spPr bwMode="auto">
          <a:xfrm>
            <a:off x="107504" y="2276873"/>
            <a:ext cx="4591050" cy="3816424"/>
          </a:xfrm>
          <a:prstGeom prst="rect">
            <a:avLst/>
          </a:prstGeom>
          <a:noFill/>
          <a:ln w="12700">
            <a:solidFill>
              <a:schemeClr val="tx1"/>
            </a:solidFill>
          </a:ln>
        </p:spPr>
      </p:pic>
      <p:sp>
        <p:nvSpPr>
          <p:cNvPr id="5" name="Rectangle 1"/>
          <p:cNvSpPr>
            <a:spLocks noChangeArrowheads="1"/>
          </p:cNvSpPr>
          <p:nvPr/>
        </p:nvSpPr>
        <p:spPr bwMode="auto">
          <a:xfrm>
            <a:off x="4788024" y="2204864"/>
            <a:ext cx="4248472" cy="40010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400" b="1" dirty="0" smtClean="0">
                <a:latin typeface="Times New Roman" pitchFamily="18" charset="0"/>
                <a:cs typeface="Times New Roman" pitchFamily="18" charset="0"/>
              </a:rPr>
              <a:t>Петли-выпуски выполняются из арматурной предварительно оцинкованной стали. </a:t>
            </a:r>
          </a:p>
          <a:p>
            <a:pPr indent="457200" algn="just"/>
            <a:r>
              <a:rPr lang="ru-RU" sz="1400" b="1" dirty="0" smtClean="0">
                <a:latin typeface="Times New Roman" pitchFamily="18" charset="0"/>
                <a:cs typeface="Times New Roman" pitchFamily="18" charset="0"/>
              </a:rPr>
              <a:t>В случае приварки рабочей арматуры к петлям-выпускам последние должны быть дополнительно защищены протекторным грунтом. </a:t>
            </a:r>
          </a:p>
          <a:p>
            <a:pPr indent="457200" algn="just"/>
            <a:r>
              <a:rPr lang="ru-RU" sz="1400" b="1" dirty="0" smtClean="0">
                <a:latin typeface="Times New Roman" pitchFamily="18" charset="0"/>
                <a:cs typeface="Times New Roman" pitchFamily="18" charset="0"/>
              </a:rPr>
              <a:t>Рабочая арматура выполняется из арматурной стали без оцинковки. Крюки, штыри и скобы - из коррозионно-стойкой стали марок 12X13, 12X18 Н10Т (по ГОСТу) либо латуни.</a:t>
            </a:r>
          </a:p>
          <a:p>
            <a:pPr indent="457200" algn="just"/>
            <a:r>
              <a:rPr lang="ru-RU" sz="1400" b="1" dirty="0" smtClean="0">
                <a:latin typeface="Times New Roman" pitchFamily="18" charset="0"/>
                <a:cs typeface="Times New Roman" pitchFamily="18" charset="0"/>
              </a:rPr>
              <a:t>Рабочая арматура крепится к стене с помощью петель-выпусков, устанавливаемых с шагом 500 мм по горизонтали и вертикали.</a:t>
            </a:r>
          </a:p>
          <a:p>
            <a:pPr indent="457200" algn="just"/>
            <a:r>
              <a:rPr lang="ru-RU" sz="1400" b="1" i="1" dirty="0" smtClean="0">
                <a:solidFill>
                  <a:srgbClr val="0070C0"/>
                </a:solidFill>
                <a:latin typeface="Times New Roman" pitchFamily="18" charset="0"/>
                <a:cs typeface="Times New Roman" pitchFamily="18" charset="0"/>
              </a:rPr>
              <a:t>Плиты между собой дополнительно соединяют штырями и скобами, располагаемыми в горизонтальных или вертикальных швах.</a:t>
            </a:r>
          </a:p>
          <a:p>
            <a:pPr indent="457200" algn="just"/>
            <a:endParaRPr lang="ru-RU" sz="1600" b="1" dirty="0" smtClean="0">
              <a:latin typeface="Times New Roman" pitchFamily="18" charset="0"/>
              <a:cs typeface="Times New Roman" pitchFamily="18" charset="0"/>
            </a:endParaRPr>
          </a:p>
        </p:txBody>
      </p:sp>
      <p:sp>
        <p:nvSpPr>
          <p:cNvPr id="6" name="Прямоугольник 5"/>
          <p:cNvSpPr/>
          <p:nvPr/>
        </p:nvSpPr>
        <p:spPr>
          <a:xfrm>
            <a:off x="-10296" y="6144768"/>
            <a:ext cx="9144000" cy="7132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C00000"/>
                </a:solidFill>
                <a:latin typeface="Times New Roman" pitchFamily="18" charset="0"/>
                <a:cs typeface="Times New Roman" pitchFamily="18" charset="0"/>
              </a:rPr>
              <a:t>Рис. 11. Крепление облицовочных плит при ведении работ по готовой стене</a:t>
            </a:r>
          </a:p>
          <a:p>
            <a:r>
              <a:rPr lang="ru-RU" sz="1400" b="1" dirty="0" smtClean="0">
                <a:solidFill>
                  <a:srgbClr val="C00000"/>
                </a:solidFill>
                <a:latin typeface="Times New Roman" pitchFamily="18" charset="0"/>
                <a:cs typeface="Times New Roman" pitchFamily="18" charset="0"/>
              </a:rPr>
              <a:t>а - общий вид; б - </a:t>
            </a:r>
            <a:r>
              <a:rPr lang="en-US" sz="1400" b="1" dirty="0" smtClean="0">
                <a:solidFill>
                  <a:srgbClr val="C00000"/>
                </a:solidFill>
                <a:latin typeface="Times New Roman" pitchFamily="18" charset="0"/>
                <a:cs typeface="Times New Roman" pitchFamily="18" charset="0"/>
              </a:rPr>
              <a:t>V</a:t>
            </a:r>
            <a:r>
              <a:rPr lang="ru-RU" sz="1400" b="1" dirty="0" smtClean="0">
                <a:solidFill>
                  <a:srgbClr val="C00000"/>
                </a:solidFill>
                <a:latin typeface="Times New Roman" pitchFamily="18" charset="0"/>
                <a:cs typeface="Times New Roman" pitchFamily="18" charset="0"/>
              </a:rPr>
              <a:t>-образная петля; в - крюк; г - штырь (пирон); </a:t>
            </a:r>
            <a:r>
              <a:rPr lang="ru-RU" sz="1400" b="1" dirty="0" err="1" smtClean="0">
                <a:solidFill>
                  <a:srgbClr val="C00000"/>
                </a:solidFill>
                <a:latin typeface="Times New Roman" pitchFamily="18" charset="0"/>
                <a:cs typeface="Times New Roman" pitchFamily="18" charset="0"/>
              </a:rPr>
              <a:t>д</a:t>
            </a:r>
            <a:r>
              <a:rPr lang="ru-RU" sz="1400" b="1" dirty="0" smtClean="0">
                <a:solidFill>
                  <a:srgbClr val="C00000"/>
                </a:solidFill>
                <a:latin typeface="Times New Roman" pitchFamily="18" charset="0"/>
                <a:cs typeface="Times New Roman" pitchFamily="18" charset="0"/>
              </a:rPr>
              <a:t> - скоба; 1 - </a:t>
            </a:r>
            <a:r>
              <a:rPr lang="en-US" sz="1400" b="1" dirty="0" smtClean="0">
                <a:solidFill>
                  <a:srgbClr val="C00000"/>
                </a:solidFill>
                <a:latin typeface="Times New Roman" pitchFamily="18" charset="0"/>
                <a:cs typeface="Times New Roman" pitchFamily="18" charset="0"/>
              </a:rPr>
              <a:t>V</a:t>
            </a:r>
            <a:r>
              <a:rPr lang="ru-RU" sz="1400" b="1" dirty="0" smtClean="0">
                <a:solidFill>
                  <a:srgbClr val="C00000"/>
                </a:solidFill>
                <a:latin typeface="Times New Roman" pitchFamily="18" charset="0"/>
                <a:cs typeface="Times New Roman" pitchFamily="18" charset="0"/>
              </a:rPr>
              <a:t>-образная петля; 2 - рабочая арматура; 3 - облицовочные плиты; 4 - крюк</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17" name="Rectangle 1"/>
          <p:cNvSpPr>
            <a:spLocks noChangeArrowheads="1"/>
          </p:cNvSpPr>
          <p:nvPr/>
        </p:nvSpPr>
        <p:spPr bwMode="auto">
          <a:xfrm>
            <a:off x="2627784" y="0"/>
            <a:ext cx="6516216" cy="59053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lnSpc>
                <a:spcPct val="150000"/>
              </a:lnSpc>
            </a:pPr>
            <a:r>
              <a:rPr lang="ru-RU" sz="1600" b="1" dirty="0" smtClean="0">
                <a:latin typeface="Times New Roman" pitchFamily="18" charset="0"/>
                <a:cs typeface="Times New Roman" pitchFamily="18" charset="0"/>
              </a:rPr>
              <a:t>По высоте стены облицовочный слой разрезается компенсационными швами с устройством опорных поясов (</a:t>
            </a:r>
            <a:r>
              <a:rPr lang="ru-RU" sz="1600" b="1" dirty="0" smtClean="0">
                <a:solidFill>
                  <a:srgbClr val="C00000"/>
                </a:solidFill>
                <a:latin typeface="Times New Roman" pitchFamily="18" charset="0"/>
                <a:cs typeface="Times New Roman" pitchFamily="18" charset="0"/>
              </a:rPr>
              <a:t>рис. 12</a:t>
            </a:r>
            <a:r>
              <a:rPr lang="ru-RU" sz="1600" b="1" dirty="0" smtClean="0">
                <a:latin typeface="Times New Roman" pitchFamily="18" charset="0"/>
                <a:cs typeface="Times New Roman" pitchFamily="18" charset="0"/>
              </a:rPr>
              <a:t>). При облицовке по готовым стенам опорные пояса предусматриваются через два этажа по высоте зданий, с обязательным устройством пояса под нижним рядом облицовки в первом этаже.</a:t>
            </a:r>
          </a:p>
          <a:p>
            <a:pPr indent="457200" algn="just">
              <a:lnSpc>
                <a:spcPct val="150000"/>
              </a:lnSpc>
            </a:pPr>
            <a:r>
              <a:rPr lang="ru-RU" sz="1600" b="1" dirty="0" smtClean="0">
                <a:latin typeface="Times New Roman" pitchFamily="18" charset="0"/>
                <a:cs typeface="Times New Roman" pitchFamily="18" charset="0"/>
              </a:rPr>
              <a:t>Под поясами предусматривается горизонтальный шов 10 - 15 мм, заполняемый герметизирующей мастикой.</a:t>
            </a:r>
          </a:p>
          <a:p>
            <a:pPr indent="457200" algn="just">
              <a:lnSpc>
                <a:spcPct val="150000"/>
              </a:lnSpc>
            </a:pPr>
            <a:r>
              <a:rPr lang="ru-RU" b="1" dirty="0" smtClean="0">
                <a:latin typeface="Times New Roman" pitchFamily="18" charset="0"/>
                <a:cs typeface="Times New Roman" pitchFamily="18" charset="0"/>
              </a:rPr>
              <a:t>Рекомендуется применять </a:t>
            </a:r>
            <a:r>
              <a:rPr lang="ru-RU" b="1" dirty="0" err="1" smtClean="0">
                <a:latin typeface="Times New Roman" pitchFamily="18" charset="0"/>
                <a:cs typeface="Times New Roman" pitchFamily="18" charset="0"/>
              </a:rPr>
              <a:t>тиоколовые</a:t>
            </a:r>
            <a:r>
              <a:rPr lang="ru-RU" b="1" dirty="0" smtClean="0">
                <a:latin typeface="Times New Roman" pitchFamily="18" charset="0"/>
                <a:cs typeface="Times New Roman" pitchFamily="18" charset="0"/>
              </a:rPr>
              <a:t> мастики типа АМ-05, ТУ 84-246-85 или силиконовые - </a:t>
            </a:r>
            <a:r>
              <a:rPr lang="ru-RU" b="1" dirty="0" err="1" smtClean="0">
                <a:latin typeface="Times New Roman" pitchFamily="18" charset="0"/>
                <a:cs typeface="Times New Roman" pitchFamily="18" charset="0"/>
              </a:rPr>
              <a:t>эластосил</a:t>
            </a:r>
            <a:r>
              <a:rPr lang="ru-RU" b="1" dirty="0" smtClean="0">
                <a:latin typeface="Times New Roman" pitchFamily="18" charset="0"/>
                <a:cs typeface="Times New Roman" pitchFamily="18" charset="0"/>
              </a:rPr>
              <a:t> 11-06 (</a:t>
            </a:r>
            <a:r>
              <a:rPr lang="ru-RU" b="1" dirty="0" err="1" smtClean="0">
                <a:latin typeface="Times New Roman" pitchFamily="18" charset="0"/>
                <a:cs typeface="Times New Roman" pitchFamily="18" charset="0"/>
              </a:rPr>
              <a:t>клей-герметик</a:t>
            </a:r>
            <a:r>
              <a:rPr lang="ru-RU" b="1" dirty="0" smtClean="0">
                <a:latin typeface="Times New Roman" pitchFamily="18" charset="0"/>
                <a:cs typeface="Times New Roman" pitchFamily="18" charset="0"/>
              </a:rPr>
              <a:t>, ТУ 6-02-775-73).</a:t>
            </a:r>
          </a:p>
          <a:p>
            <a:pPr indent="457200" algn="just">
              <a:lnSpc>
                <a:spcPct val="150000"/>
              </a:lnSpc>
            </a:pPr>
            <a:r>
              <a:rPr lang="ru-RU" b="1" dirty="0" smtClean="0">
                <a:latin typeface="Times New Roman" pitchFamily="18" charset="0"/>
                <a:cs typeface="Times New Roman" pitchFamily="18" charset="0"/>
              </a:rPr>
              <a:t>Конструкция опорного пояса должна быть рассчитана на массу облицовки, заключенной между поясами.</a:t>
            </a:r>
          </a:p>
          <a:p>
            <a:pPr indent="457200" algn="just">
              <a:lnSpc>
                <a:spcPct val="150000"/>
              </a:lnSpc>
            </a:pPr>
            <a:r>
              <a:rPr lang="ru-RU" b="1" dirty="0" smtClean="0">
                <a:latin typeface="Times New Roman" pitchFamily="18" charset="0"/>
                <a:cs typeface="Times New Roman" pitchFamily="18" charset="0"/>
              </a:rPr>
              <a:t>При установке облицовочных плит на опорные элементы подрезка и пропилы в них не допускаются.</a:t>
            </a:r>
            <a:endParaRPr kumimoji="0" lang="ru-RU" sz="1800" b="0" i="0" u="none" strike="noStrike" cap="none" normalizeH="0" baseline="0" dirty="0" smtClean="0">
              <a:ln>
                <a:noFill/>
              </a:ln>
              <a:solidFill>
                <a:schemeClr val="tx1"/>
              </a:solidFill>
              <a:effectLst/>
              <a:latin typeface="Arial" pitchFamily="34" charset="0"/>
            </a:endParaRPr>
          </a:p>
        </p:txBody>
      </p:sp>
      <p:pic>
        <p:nvPicPr>
          <p:cNvPr id="2050" name="Picture 2"/>
          <p:cNvPicPr>
            <a:picLocks noChangeAspect="1" noChangeArrowheads="1"/>
          </p:cNvPicPr>
          <p:nvPr/>
        </p:nvPicPr>
        <p:blipFill>
          <a:blip r:embed="rId2" cstate="print"/>
          <a:srcRect t="1862" b="1862"/>
          <a:stretch>
            <a:fillRect/>
          </a:stretch>
        </p:blipFill>
        <p:spPr bwMode="auto">
          <a:xfrm>
            <a:off x="0" y="-1"/>
            <a:ext cx="2555776" cy="5863931"/>
          </a:xfrm>
          <a:prstGeom prst="rect">
            <a:avLst/>
          </a:prstGeom>
          <a:noFill/>
          <a:ln w="12700">
            <a:solidFill>
              <a:schemeClr val="tx1"/>
            </a:solidFill>
          </a:ln>
        </p:spPr>
      </p:pic>
      <p:sp>
        <p:nvSpPr>
          <p:cNvPr id="6" name="Прямоугольник 5"/>
          <p:cNvSpPr/>
          <p:nvPr/>
        </p:nvSpPr>
        <p:spPr>
          <a:xfrm>
            <a:off x="48000" y="5902464"/>
            <a:ext cx="8964488" cy="86409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12. Вариант устройства компенсационного шва</a:t>
            </a:r>
          </a:p>
          <a:p>
            <a:r>
              <a:rPr lang="ru-RU" sz="1600" b="1" dirty="0" smtClean="0">
                <a:solidFill>
                  <a:srgbClr val="C00000"/>
                </a:solidFill>
                <a:latin typeface="Times New Roman" pitchFamily="18" charset="0"/>
                <a:cs typeface="Times New Roman" pitchFamily="18" charset="0"/>
              </a:rPr>
              <a:t>1 - рабочая арматура; 2 - опорный ряд облицовочных плит; 3 - опорный уголок; 4 - компенсационный шов; 5 - закладная деталь; 6 - рабочая арматура приваривается к уголку</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7200" algn="just"/>
            <a:endParaRPr lang="ru-RU" sz="2000" b="1" dirty="0" smtClean="0">
              <a:solidFill>
                <a:schemeClr val="tx1"/>
              </a:solidFill>
              <a:latin typeface="Times New Roman" pitchFamily="18" charset="0"/>
              <a:cs typeface="Times New Roman" pitchFamily="18" charset="0"/>
            </a:endParaRPr>
          </a:p>
        </p:txBody>
      </p:sp>
      <p:sp>
        <p:nvSpPr>
          <p:cNvPr id="3" name="Rectangle 1"/>
          <p:cNvSpPr>
            <a:spLocks noChangeArrowheads="1"/>
          </p:cNvSpPr>
          <p:nvPr/>
        </p:nvSpPr>
        <p:spPr bwMode="auto">
          <a:xfrm>
            <a:off x="3779912" y="0"/>
            <a:ext cx="5364088" cy="55553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spcAft>
                <a:spcPts val="600"/>
              </a:spcAft>
            </a:pPr>
            <a:r>
              <a:rPr lang="ru-RU" sz="1600" b="1" i="1" dirty="0" smtClean="0">
                <a:solidFill>
                  <a:srgbClr val="0070C0"/>
                </a:solidFill>
                <a:latin typeface="Times New Roman" pitchFamily="18" charset="0"/>
                <a:cs typeface="Times New Roman" pitchFamily="18" charset="0"/>
              </a:rPr>
              <a:t>Облицовка цоколя здания может выполняться плитами (</a:t>
            </a:r>
            <a:r>
              <a:rPr lang="ru-RU" sz="1600" b="1" dirty="0" smtClean="0">
                <a:solidFill>
                  <a:srgbClr val="C00000"/>
                </a:solidFill>
                <a:latin typeface="Times New Roman" pitchFamily="18" charset="0"/>
                <a:cs typeface="Times New Roman" pitchFamily="18" charset="0"/>
              </a:rPr>
              <a:t>рис. 13</a:t>
            </a:r>
            <a:r>
              <a:rPr lang="ru-RU" sz="1600" b="1" i="1" dirty="0" smtClean="0">
                <a:solidFill>
                  <a:srgbClr val="0070C0"/>
                </a:solidFill>
                <a:latin typeface="Times New Roman" pitchFamily="18" charset="0"/>
                <a:cs typeface="Times New Roman" pitchFamily="18" charset="0"/>
              </a:rPr>
              <a:t>): </a:t>
            </a:r>
          </a:p>
          <a:p>
            <a:pPr indent="457200" algn="just">
              <a:spcAft>
                <a:spcPts val="600"/>
              </a:spcAft>
              <a:buFont typeface="Arial" pitchFamily="34" charset="0"/>
              <a:buChar char="•"/>
            </a:pPr>
            <a:r>
              <a:rPr lang="ru-RU" sz="1600" b="1" i="1" dirty="0" smtClean="0">
                <a:solidFill>
                  <a:srgbClr val="0070C0"/>
                </a:solidFill>
                <a:latin typeface="Times New Roman" pitchFamily="18" charset="0"/>
                <a:cs typeface="Times New Roman" pitchFamily="18" charset="0"/>
              </a:rPr>
              <a:t>западающими за плоскость стены; </a:t>
            </a:r>
          </a:p>
          <a:p>
            <a:pPr indent="457200" algn="just">
              <a:spcAft>
                <a:spcPts val="600"/>
              </a:spcAft>
              <a:buFont typeface="Arial" pitchFamily="34" charset="0"/>
              <a:buChar char="•"/>
            </a:pPr>
            <a:r>
              <a:rPr lang="ru-RU" sz="1600" b="1" i="1" dirty="0" smtClean="0">
                <a:solidFill>
                  <a:srgbClr val="0070C0"/>
                </a:solidFill>
                <a:latin typeface="Times New Roman" pitchFamily="18" charset="0"/>
                <a:cs typeface="Times New Roman" pitchFamily="18" charset="0"/>
              </a:rPr>
              <a:t>расположенными в плоскости стены; </a:t>
            </a:r>
          </a:p>
          <a:p>
            <a:pPr indent="457200" algn="just">
              <a:spcAft>
                <a:spcPts val="600"/>
              </a:spcAft>
              <a:buFont typeface="Arial" pitchFamily="34" charset="0"/>
              <a:buChar char="•"/>
            </a:pPr>
            <a:r>
              <a:rPr lang="ru-RU" sz="1600" b="1" i="1" dirty="0" smtClean="0">
                <a:solidFill>
                  <a:srgbClr val="0070C0"/>
                </a:solidFill>
                <a:latin typeface="Times New Roman" pitchFamily="18" charset="0"/>
                <a:cs typeface="Times New Roman" pitchFamily="18" charset="0"/>
              </a:rPr>
              <a:t>выступающими за плоскость стены.</a:t>
            </a:r>
          </a:p>
          <a:p>
            <a:pPr indent="457200" algn="just">
              <a:spcAft>
                <a:spcPts val="600"/>
              </a:spcAft>
            </a:pPr>
            <a:r>
              <a:rPr lang="ru-RU" sz="1600" b="1" dirty="0" smtClean="0">
                <a:latin typeface="Times New Roman" pitchFamily="18" charset="0"/>
                <a:cs typeface="Times New Roman" pitchFamily="18" charset="0"/>
              </a:rPr>
              <a:t>В первых двух случаях толщина цокольных плит принимается равной толщине плит поля стены (30 - 40 мм), а в последнем - не менее 60 мм. Высота цоколя из соображений предохранения вышележащих плит от загрязнения должна быть, как правило, не менее 600 мм. Для выступающего за плоскость стены цоколя должны быть предусмотрены соответствующие мероприятия по удалению воды от горизонтальной его части.</a:t>
            </a:r>
          </a:p>
          <a:p>
            <a:pPr indent="457200" algn="just">
              <a:spcAft>
                <a:spcPts val="600"/>
              </a:spcAft>
            </a:pPr>
            <a:r>
              <a:rPr lang="ru-RU" sz="1600" b="1" dirty="0" smtClean="0">
                <a:latin typeface="Times New Roman" pitchFamily="18" charset="0"/>
                <a:cs typeface="Times New Roman" pitchFamily="18" charset="0"/>
              </a:rPr>
              <a:t>Цоколь должен опираться на конструкцию стены (выпуски кладки, уголки, арматура).</a:t>
            </a:r>
          </a:p>
          <a:p>
            <a:pPr indent="457200" algn="just">
              <a:spcAft>
                <a:spcPts val="600"/>
              </a:spcAft>
            </a:pPr>
            <a:r>
              <a:rPr lang="ru-RU" sz="1600" b="1" dirty="0" smtClean="0">
                <a:latin typeface="Times New Roman" pitchFamily="18" charset="0"/>
                <a:cs typeface="Times New Roman" pitchFamily="18" charset="0"/>
              </a:rPr>
              <a:t>Каждый элемент цоколя должен крепиться не менее чем двумя крюками независимо от его длины.</a:t>
            </a:r>
          </a:p>
          <a:p>
            <a:pPr algn="just">
              <a:spcAft>
                <a:spcPts val="600"/>
              </a:spcAft>
            </a:pPr>
            <a:r>
              <a:rPr lang="ru-RU" sz="1600" b="1" dirty="0" smtClean="0">
                <a:latin typeface="Times New Roman" pitchFamily="18" charset="0"/>
                <a:cs typeface="Times New Roman" pitchFamily="18" charset="0"/>
              </a:rPr>
              <a:t>         Нижняя цокольная плита в составном цоколе должна закрепляться сверху и сбоку.</a:t>
            </a:r>
            <a:endParaRPr lang="ru-RU" sz="16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t="1558" b="1558"/>
          <a:stretch>
            <a:fillRect/>
          </a:stretch>
        </p:blipFill>
        <p:spPr bwMode="auto">
          <a:xfrm>
            <a:off x="0" y="0"/>
            <a:ext cx="3707904" cy="5715032"/>
          </a:xfrm>
          <a:prstGeom prst="rect">
            <a:avLst/>
          </a:prstGeom>
          <a:noFill/>
          <a:ln w="19050">
            <a:solidFill>
              <a:schemeClr val="tx1"/>
            </a:solidFill>
          </a:ln>
        </p:spPr>
      </p:pic>
      <p:sp>
        <p:nvSpPr>
          <p:cNvPr id="5" name="Прямоугольник 4"/>
          <p:cNvSpPr/>
          <p:nvPr/>
        </p:nvSpPr>
        <p:spPr>
          <a:xfrm>
            <a:off x="0" y="5805264"/>
            <a:ext cx="9098280" cy="10527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C00000"/>
                </a:solidFill>
                <a:latin typeface="Times New Roman" pitchFamily="18" charset="0"/>
                <a:cs typeface="Times New Roman" pitchFamily="18" charset="0"/>
              </a:rPr>
              <a:t>Рис. 13. Облицовка цоколя здания плитами</a:t>
            </a:r>
          </a:p>
          <a:p>
            <a:r>
              <a:rPr lang="ru-RU" sz="1600" b="1" dirty="0" smtClean="0">
                <a:solidFill>
                  <a:srgbClr val="C00000"/>
                </a:solidFill>
                <a:latin typeface="Times New Roman" pitchFamily="18" charset="0"/>
                <a:cs typeface="Times New Roman" pitchFamily="18" charset="0"/>
              </a:rPr>
              <a:t>а - западающими за плоскость стены; б - расположенными в плоскости стены; </a:t>
            </a:r>
          </a:p>
          <a:p>
            <a:r>
              <a:rPr lang="ru-RU" sz="1600" b="1" dirty="0" smtClean="0">
                <a:solidFill>
                  <a:srgbClr val="C00000"/>
                </a:solidFill>
                <a:latin typeface="Times New Roman" pitchFamily="18" charset="0"/>
                <a:cs typeface="Times New Roman" pitchFamily="18" charset="0"/>
              </a:rPr>
              <a:t>в - выступающими за плоскость стены; 1 - опора; 2 - уровень отмостки; 3 - стальной клин; </a:t>
            </a:r>
          </a:p>
          <a:p>
            <a:r>
              <a:rPr lang="ru-RU" sz="1600" b="1" dirty="0" smtClean="0">
                <a:solidFill>
                  <a:srgbClr val="C00000"/>
                </a:solidFill>
                <a:latin typeface="Times New Roman" pitchFamily="18" charset="0"/>
                <a:cs typeface="Times New Roman" pitchFamily="18" charset="0"/>
              </a:rPr>
              <a:t>4 - крюк</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Rectangle 1"/>
          <p:cNvSpPr>
            <a:spLocks noChangeArrowheads="1"/>
          </p:cNvSpPr>
          <p:nvPr/>
        </p:nvSpPr>
        <p:spPr bwMode="auto">
          <a:xfrm>
            <a:off x="4427984" y="116632"/>
            <a:ext cx="4716016" cy="65556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400" b="1" i="1" dirty="0" smtClean="0">
                <a:solidFill>
                  <a:srgbClr val="0070C0"/>
                </a:solidFill>
                <a:latin typeface="Times New Roman" pitchFamily="18" charset="0"/>
                <a:cs typeface="Times New Roman" pitchFamily="18" charset="0"/>
              </a:rPr>
              <a:t>Оконные, дверные и другие проемы должны облицовываться массивными элементами, которые изготавливаются промышленностью как специальные изделия.</a:t>
            </a:r>
          </a:p>
          <a:p>
            <a:pPr indent="457200" algn="just"/>
            <a:r>
              <a:rPr lang="ru-RU" sz="1400" b="1" dirty="0" smtClean="0">
                <a:latin typeface="Times New Roman" pitchFamily="18" charset="0"/>
                <a:cs typeface="Times New Roman" pitchFamily="18" charset="0"/>
              </a:rPr>
              <a:t>При облицовке подоконников, накрывочных плит, парапетов, ограждений лестниц, выполняемых из отдельных плит, их соединение между собой следует производить штырями из нержавеющей стали, либо латуни не менее двух на плиту. Крепление плит к рабочей арматуре производится комбинированными крюками (</a:t>
            </a:r>
            <a:r>
              <a:rPr lang="ru-RU" sz="1400" b="1" dirty="0" smtClean="0">
                <a:solidFill>
                  <a:srgbClr val="C00000"/>
                </a:solidFill>
                <a:latin typeface="Times New Roman" pitchFamily="18" charset="0"/>
                <a:cs typeface="Times New Roman" pitchFamily="18" charset="0"/>
              </a:rPr>
              <a:t>рис. 14, 15</a:t>
            </a:r>
            <a:r>
              <a:rPr lang="ru-RU" sz="1400" b="1" dirty="0" smtClean="0">
                <a:latin typeface="Times New Roman" pitchFamily="18" charset="0"/>
                <a:cs typeface="Times New Roman" pitchFamily="18" charset="0"/>
              </a:rPr>
              <a:t>). По всей длине подоконника или парапета предусматривается капельник. Плиты должны устанавливаться с уклоном в сторону слива не менее 0,01 %.</a:t>
            </a:r>
          </a:p>
          <a:p>
            <a:pPr indent="457200" algn="just"/>
            <a:r>
              <a:rPr lang="ru-RU" sz="1400" b="1" dirty="0" smtClean="0">
                <a:latin typeface="Times New Roman" pitchFamily="18" charset="0"/>
                <a:cs typeface="Times New Roman" pitchFamily="18" charset="0"/>
              </a:rPr>
              <a:t>Плиты должны укладываться на растворе, швы между плитами зачеканиваться жесткой цементной смесью или герметизироваться мастиками.</a:t>
            </a:r>
          </a:p>
          <a:p>
            <a:pPr indent="457200" algn="just"/>
            <a:r>
              <a:rPr lang="ru-RU" sz="1400" b="1" i="1" dirty="0" smtClean="0">
                <a:solidFill>
                  <a:srgbClr val="0070C0"/>
                </a:solidFill>
                <a:latin typeface="Times New Roman" pitchFamily="18" charset="0"/>
                <a:cs typeface="Times New Roman" pitchFamily="18" charset="0"/>
              </a:rPr>
              <a:t>Вертикальные поверхности стен ограждений балконов, лоджий, лестниц, цветочниц, подпорных стен и т.п. с внутренней стороны должны иметь гидроизоляционную защиту на всю высоту ограждения с заведением ее на горизонтальный участок. Гидроизоляцию защищают оштукатуриванием цементным раствором по сетке, керамической плиткой, асбестоцементными листами или другим способом.</a:t>
            </a:r>
          </a:p>
          <a:p>
            <a:pPr indent="457200" algn="just"/>
            <a:r>
              <a:rPr lang="ru-RU" sz="1400" b="1" dirty="0" smtClean="0">
                <a:latin typeface="Times New Roman" pitchFamily="18" charset="0"/>
                <a:cs typeface="Times New Roman" pitchFamily="18" charset="0"/>
              </a:rPr>
              <a:t>При облицовке поверхностей проемов отдельными облицовочными плитами из природного камня последние должны опираться на надежную конструкцию, закрепленную в проеме (</a:t>
            </a:r>
            <a:r>
              <a:rPr lang="ru-RU" sz="1400" b="1" dirty="0" smtClean="0">
                <a:solidFill>
                  <a:srgbClr val="C00000"/>
                </a:solidFill>
                <a:latin typeface="Times New Roman" pitchFamily="18" charset="0"/>
                <a:cs typeface="Times New Roman" pitchFamily="18" charset="0"/>
              </a:rPr>
              <a:t>рис. 15</a:t>
            </a:r>
            <a:r>
              <a:rPr lang="ru-RU" sz="1400" b="1" dirty="0" smtClean="0">
                <a:latin typeface="Times New Roman" pitchFamily="18" charset="0"/>
                <a:cs typeface="Times New Roman" pitchFamily="18" charset="0"/>
              </a:rPr>
              <a:t>).</a:t>
            </a:r>
            <a:endParaRPr lang="ru-RU" sz="1400"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srcRect t="3951" b="1317"/>
          <a:stretch>
            <a:fillRect/>
          </a:stretch>
        </p:blipFill>
        <p:spPr bwMode="auto">
          <a:xfrm>
            <a:off x="0" y="0"/>
            <a:ext cx="2483768" cy="3270482"/>
          </a:xfrm>
          <a:prstGeom prst="rect">
            <a:avLst/>
          </a:prstGeom>
          <a:noFill/>
          <a:ln w="12700">
            <a:solidFill>
              <a:schemeClr val="tx1"/>
            </a:solidFill>
          </a:ln>
        </p:spPr>
      </p:pic>
      <p:sp>
        <p:nvSpPr>
          <p:cNvPr id="5" name="Прямоугольник 4"/>
          <p:cNvSpPr/>
          <p:nvPr/>
        </p:nvSpPr>
        <p:spPr>
          <a:xfrm>
            <a:off x="2483768" y="0"/>
            <a:ext cx="1944216" cy="32849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500" b="1" dirty="0" smtClean="0">
                <a:solidFill>
                  <a:srgbClr val="C00000"/>
                </a:solidFill>
                <a:latin typeface="Times New Roman" pitchFamily="18" charset="0"/>
                <a:cs typeface="Times New Roman" pitchFamily="18" charset="0"/>
              </a:rPr>
              <a:t>Рис. 14. Облицовка горизонтальных поверхностей (подоконников, парапетов, ограждений, лестниц). </a:t>
            </a:r>
          </a:p>
          <a:p>
            <a:r>
              <a:rPr lang="ru-RU" sz="1500" b="1" dirty="0" smtClean="0">
                <a:solidFill>
                  <a:srgbClr val="C00000"/>
                </a:solidFill>
                <a:latin typeface="Times New Roman" pitchFamily="18" charset="0"/>
                <a:cs typeface="Times New Roman" pitchFamily="18" charset="0"/>
              </a:rPr>
              <a:t>1 - металлический штырь </a:t>
            </a:r>
            <a:r>
              <a:rPr lang="ru-RU" sz="1500" b="1" dirty="0" smtClean="0">
                <a:solidFill>
                  <a:srgbClr val="C00000"/>
                </a:solidFill>
                <a:latin typeface="Times New Roman" pitchFamily="18" charset="0"/>
                <a:cs typeface="Times New Roman" pitchFamily="18" charset="0"/>
                <a:sym typeface="Symbol"/>
              </a:rPr>
              <a:t></a:t>
            </a:r>
            <a:r>
              <a:rPr lang="ru-RU" sz="1500" b="1" dirty="0" smtClean="0">
                <a:solidFill>
                  <a:srgbClr val="C00000"/>
                </a:solidFill>
                <a:latin typeface="Times New Roman" pitchFamily="18" charset="0"/>
                <a:cs typeface="Times New Roman" pitchFamily="18" charset="0"/>
              </a:rPr>
              <a:t> 6; </a:t>
            </a:r>
          </a:p>
          <a:p>
            <a:r>
              <a:rPr lang="ru-RU" sz="1500" b="1" dirty="0" smtClean="0">
                <a:solidFill>
                  <a:srgbClr val="C00000"/>
                </a:solidFill>
                <a:latin typeface="Times New Roman" pitchFamily="18" charset="0"/>
                <a:cs typeface="Times New Roman" pitchFamily="18" charset="0"/>
              </a:rPr>
              <a:t>2 - проволочная скрутка ;</a:t>
            </a:r>
          </a:p>
          <a:p>
            <a:r>
              <a:rPr lang="ru-RU" sz="1500" b="1" dirty="0" smtClean="0">
                <a:solidFill>
                  <a:srgbClr val="C00000"/>
                </a:solidFill>
                <a:latin typeface="Times New Roman" pitchFamily="18" charset="0"/>
                <a:cs typeface="Times New Roman" pitchFamily="18" charset="0"/>
              </a:rPr>
              <a:t>3 - сетка </a:t>
            </a:r>
            <a:r>
              <a:rPr lang="ru-RU" sz="1500" b="1" dirty="0" smtClean="0">
                <a:solidFill>
                  <a:srgbClr val="C00000"/>
                </a:solidFill>
                <a:latin typeface="Times New Roman" pitchFamily="18" charset="0"/>
                <a:cs typeface="Times New Roman" pitchFamily="18" charset="0"/>
                <a:sym typeface="Symbol"/>
              </a:rPr>
              <a:t></a:t>
            </a:r>
            <a:r>
              <a:rPr lang="ru-RU" sz="1500" b="1" dirty="0" smtClean="0">
                <a:solidFill>
                  <a:srgbClr val="C00000"/>
                </a:solidFill>
                <a:latin typeface="Times New Roman" pitchFamily="18" charset="0"/>
                <a:cs typeface="Times New Roman" pitchFamily="18" charset="0"/>
              </a:rPr>
              <a:t> 4 с ячейкой 100</a:t>
            </a:r>
            <a:r>
              <a:rPr lang="ru-RU" sz="1500" b="1" dirty="0" smtClean="0">
                <a:solidFill>
                  <a:srgbClr val="C00000"/>
                </a:solidFill>
                <a:latin typeface="Times New Roman" pitchFamily="18" charset="0"/>
                <a:cs typeface="Times New Roman" pitchFamily="18" charset="0"/>
                <a:sym typeface="Symbol"/>
              </a:rPr>
              <a:t></a:t>
            </a:r>
            <a:r>
              <a:rPr lang="ru-RU" sz="1500" b="1" dirty="0" smtClean="0">
                <a:solidFill>
                  <a:srgbClr val="C00000"/>
                </a:solidFill>
                <a:latin typeface="Times New Roman" pitchFamily="18" charset="0"/>
                <a:cs typeface="Times New Roman" pitchFamily="18" charset="0"/>
              </a:rPr>
              <a:t>10 мм</a:t>
            </a:r>
          </a:p>
          <a:p>
            <a:endParaRPr lang="ru-RU" sz="1600" b="1" dirty="0">
              <a:solidFill>
                <a:srgbClr val="C00000"/>
              </a:solidFill>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3" cstate="print"/>
          <a:srcRect t="5394" b="3596"/>
          <a:stretch>
            <a:fillRect/>
          </a:stretch>
        </p:blipFill>
        <p:spPr bwMode="auto">
          <a:xfrm>
            <a:off x="0" y="3356992"/>
            <a:ext cx="2483769" cy="3312368"/>
          </a:xfrm>
          <a:prstGeom prst="rect">
            <a:avLst/>
          </a:prstGeom>
          <a:noFill/>
          <a:ln w="12700">
            <a:solidFill>
              <a:schemeClr val="tx1"/>
            </a:solidFill>
          </a:ln>
        </p:spPr>
      </p:pic>
      <p:sp>
        <p:nvSpPr>
          <p:cNvPr id="7" name="Прямоугольник 6"/>
          <p:cNvSpPr/>
          <p:nvPr/>
        </p:nvSpPr>
        <p:spPr>
          <a:xfrm>
            <a:off x="2483768" y="3356992"/>
            <a:ext cx="1944216" cy="33123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500" b="1" dirty="0" smtClean="0">
                <a:solidFill>
                  <a:srgbClr val="C00000"/>
                </a:solidFill>
                <a:latin typeface="Times New Roman" pitchFamily="18" charset="0"/>
                <a:cs typeface="Times New Roman" pitchFamily="18" charset="0"/>
              </a:rPr>
              <a:t>Рис. 15. </a:t>
            </a:r>
            <a:r>
              <a:rPr lang="ru-RU" sz="1600" b="1" dirty="0" smtClean="0">
                <a:solidFill>
                  <a:srgbClr val="C00000"/>
                </a:solidFill>
                <a:latin typeface="Times New Roman" pitchFamily="18" charset="0"/>
                <a:cs typeface="Times New Roman" pitchFamily="18" charset="0"/>
              </a:rPr>
              <a:t>Крепление плит природного камня в оконном проеме под перемычкой</a:t>
            </a:r>
          </a:p>
          <a:p>
            <a:r>
              <a:rPr lang="ru-RU" sz="1600" b="1" dirty="0" smtClean="0">
                <a:solidFill>
                  <a:srgbClr val="C00000"/>
                </a:solidFill>
                <a:latin typeface="Times New Roman" pitchFamily="18" charset="0"/>
                <a:cs typeface="Times New Roman" pitchFamily="18" charset="0"/>
              </a:rPr>
              <a:t>1 - металлический уголок; </a:t>
            </a:r>
          </a:p>
          <a:p>
            <a:r>
              <a:rPr lang="ru-RU" sz="1600" b="1" dirty="0" smtClean="0">
                <a:solidFill>
                  <a:srgbClr val="C00000"/>
                </a:solidFill>
                <a:latin typeface="Times New Roman" pitchFamily="18" charset="0"/>
                <a:cs typeface="Times New Roman" pitchFamily="18" charset="0"/>
              </a:rPr>
              <a:t>2 - перемычка; </a:t>
            </a:r>
          </a:p>
          <a:p>
            <a:r>
              <a:rPr lang="ru-RU" sz="1600" b="1" dirty="0" smtClean="0">
                <a:solidFill>
                  <a:srgbClr val="C00000"/>
                </a:solidFill>
                <a:latin typeface="Times New Roman" pitchFamily="18" charset="0"/>
                <a:cs typeface="Times New Roman" pitchFamily="18" charset="0"/>
              </a:rPr>
              <a:t>3 - облицовочная плита</a:t>
            </a:r>
          </a:p>
          <a:p>
            <a:endParaRPr lang="ru-RU" sz="1600" b="1" dirty="0">
              <a:solidFill>
                <a:srgbClr val="C00000"/>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Rectangle 1"/>
          <p:cNvSpPr>
            <a:spLocks noChangeArrowheads="1"/>
          </p:cNvSpPr>
          <p:nvPr/>
        </p:nvSpPr>
        <p:spPr bwMode="auto">
          <a:xfrm>
            <a:off x="0" y="0"/>
            <a:ext cx="9144000" cy="32624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ctr"/>
            <a:r>
              <a:rPr lang="ru-RU" sz="1600" b="1" dirty="0" smtClean="0">
                <a:solidFill>
                  <a:srgbClr val="C00000"/>
                </a:solidFill>
                <a:latin typeface="Times New Roman" pitchFamily="18" charset="0"/>
                <a:cs typeface="Times New Roman" pitchFamily="18" charset="0"/>
              </a:rPr>
              <a:t>Облицовка бетонными плитами</a:t>
            </a:r>
          </a:p>
          <a:p>
            <a:pPr indent="457200" algn="ctr"/>
            <a:endParaRPr lang="ru-RU" sz="1400" b="1" dirty="0" smtClean="0">
              <a:solidFill>
                <a:srgbClr val="C00000"/>
              </a:solidFill>
              <a:latin typeface="Times New Roman" pitchFamily="18" charset="0"/>
              <a:cs typeface="Times New Roman" pitchFamily="18" charset="0"/>
            </a:endParaRPr>
          </a:p>
          <a:p>
            <a:pPr indent="457200" algn="just"/>
            <a:r>
              <a:rPr lang="ru-RU" sz="1600" b="1" dirty="0" smtClean="0">
                <a:latin typeface="Times New Roman" pitchFamily="18" charset="0"/>
                <a:cs typeface="Times New Roman" pitchFamily="18" charset="0"/>
              </a:rPr>
              <a:t>Облицовку бетонными плитами допускается производить одновременно с возведением стен зданий из различного вида кирпича, керамических и бетонных камней.</a:t>
            </a:r>
          </a:p>
          <a:p>
            <a:pPr indent="457200" algn="just"/>
            <a:r>
              <a:rPr lang="ru-RU" sz="1600" b="1" dirty="0" smtClean="0">
                <a:latin typeface="Times New Roman" pitchFamily="18" charset="0"/>
                <a:cs typeface="Times New Roman" pitchFamily="18" charset="0"/>
              </a:rPr>
              <a:t>Плоские (вид </a:t>
            </a:r>
            <a:r>
              <a:rPr lang="en-US" sz="1600" b="1" dirty="0" smtClean="0">
                <a:latin typeface="Times New Roman" pitchFamily="18" charset="0"/>
                <a:cs typeface="Times New Roman" pitchFamily="18" charset="0"/>
              </a:rPr>
              <a:t>VIII</a:t>
            </a:r>
            <a:r>
              <a:rPr lang="ru-RU" sz="1600" b="1" dirty="0" smtClean="0">
                <a:latin typeface="Times New Roman" pitchFamily="18" charset="0"/>
                <a:cs typeface="Times New Roman" pitchFamily="18" charset="0"/>
              </a:rPr>
              <a:t>) или с ребрами по контуру (вид </a:t>
            </a:r>
            <a:r>
              <a:rPr lang="en-US" sz="1600" b="1" dirty="0" smtClean="0">
                <a:latin typeface="Times New Roman" pitchFamily="18" charset="0"/>
                <a:cs typeface="Times New Roman" pitchFamily="18" charset="0"/>
              </a:rPr>
              <a:t>X</a:t>
            </a:r>
            <a:r>
              <a:rPr lang="ru-RU" sz="1600" b="1" dirty="0" smtClean="0">
                <a:latin typeface="Times New Roman" pitchFamily="18" charset="0"/>
                <a:cs typeface="Times New Roman" pitchFamily="18" charset="0"/>
              </a:rPr>
              <a:t>) неармированные плиты из силикатного бетона перевязываются с кладкой прокладными рядами плит, располагаемыми после каждого ряда плит по высоте стены (</a:t>
            </a:r>
            <a:r>
              <a:rPr lang="ru-RU" sz="1600" b="1" dirty="0" smtClean="0">
                <a:solidFill>
                  <a:srgbClr val="C00000"/>
                </a:solidFill>
                <a:latin typeface="Times New Roman" pitchFamily="18" charset="0"/>
                <a:cs typeface="Times New Roman" pitchFamily="18" charset="0"/>
              </a:rPr>
              <a:t>рис. 16</a:t>
            </a:r>
            <a:r>
              <a:rPr lang="ru-RU" sz="1600" b="1" dirty="0" smtClean="0">
                <a:latin typeface="Times New Roman" pitchFamily="18" charset="0"/>
                <a:cs typeface="Times New Roman" pitchFamily="18" charset="0"/>
              </a:rPr>
              <a:t>).</a:t>
            </a:r>
          </a:p>
          <a:p>
            <a:pPr indent="457200" algn="just"/>
            <a:r>
              <a:rPr lang="ru-RU" sz="1600" b="1" dirty="0" smtClean="0">
                <a:latin typeface="Times New Roman" pitchFamily="18" charset="0"/>
                <a:cs typeface="Times New Roman" pitchFamily="18" charset="0"/>
              </a:rPr>
              <a:t>Толщина плит принимается в этом случае равной или кратной толщине кирпича, высота - не более 300 мм.</a:t>
            </a:r>
          </a:p>
          <a:p>
            <a:pPr indent="457200" algn="just"/>
            <a:r>
              <a:rPr lang="ru-RU" sz="1600" b="1" dirty="0" smtClean="0">
                <a:latin typeface="Times New Roman" pitchFamily="18" charset="0"/>
                <a:cs typeface="Times New Roman" pitchFamily="18" charset="0"/>
              </a:rPr>
              <a:t>Г-образные армированные плиты (вид </a:t>
            </a:r>
            <a:r>
              <a:rPr lang="en-US" sz="1600" b="1" dirty="0" smtClean="0">
                <a:latin typeface="Times New Roman" pitchFamily="18" charset="0"/>
                <a:cs typeface="Times New Roman" pitchFamily="18" charset="0"/>
              </a:rPr>
              <a:t>XI</a:t>
            </a:r>
            <a:r>
              <a:rPr lang="ru-RU" sz="1600" b="1" dirty="0" smtClean="0">
                <a:latin typeface="Times New Roman" pitchFamily="18" charset="0"/>
                <a:cs typeface="Times New Roman" pitchFamily="18" charset="0"/>
              </a:rPr>
              <a:t>) из тяжелого бетона перевязывают с основной кладкой закладной частью плиты на глубину не менее 75 мм. Толщина стенки плиты должна быть не менее 30 мм, толщина закладной части - равной или кратной толщине кирпича, высота не более 600 мм (</a:t>
            </a:r>
            <a:r>
              <a:rPr lang="ru-RU" sz="1600" b="1" dirty="0" smtClean="0">
                <a:solidFill>
                  <a:srgbClr val="C00000"/>
                </a:solidFill>
                <a:latin typeface="Times New Roman" pitchFamily="18" charset="0"/>
                <a:cs typeface="Times New Roman" pitchFamily="18" charset="0"/>
              </a:rPr>
              <a:t>рис. 17</a:t>
            </a:r>
            <a:r>
              <a:rPr lang="ru-RU" sz="1600" b="1" dirty="0" smtClean="0">
                <a:latin typeface="Times New Roman" pitchFamily="18" charset="0"/>
                <a:cs typeface="Times New Roman" pitchFamily="18" charset="0"/>
              </a:rPr>
              <a:t>).</a:t>
            </a:r>
            <a:r>
              <a:rPr lang="ru-RU" sz="1400" b="1" dirty="0" smtClean="0">
                <a:solidFill>
                  <a:srgbClr val="C00000"/>
                </a:solidFill>
                <a:latin typeface="Times New Roman" pitchFamily="18" charset="0"/>
                <a:cs typeface="Times New Roman" pitchFamily="18" charset="0"/>
              </a:rPr>
              <a:t> </a:t>
            </a:r>
            <a:endParaRPr lang="ru-RU" sz="1400" b="1" dirty="0">
              <a:solidFill>
                <a:srgbClr val="C00000"/>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cstate="print"/>
          <a:srcRect t="1732" b="3464"/>
          <a:stretch>
            <a:fillRect/>
          </a:stretch>
        </p:blipFill>
        <p:spPr bwMode="auto">
          <a:xfrm>
            <a:off x="65152" y="3176432"/>
            <a:ext cx="4292880" cy="2716864"/>
          </a:xfrm>
          <a:prstGeom prst="rect">
            <a:avLst/>
          </a:prstGeom>
          <a:noFill/>
          <a:ln w="12700">
            <a:solidFill>
              <a:schemeClr val="tx1"/>
            </a:solidFill>
          </a:ln>
        </p:spPr>
      </p:pic>
      <p:pic>
        <p:nvPicPr>
          <p:cNvPr id="5123" name="Picture 3"/>
          <p:cNvPicPr>
            <a:picLocks noChangeAspect="1" noChangeArrowheads="1"/>
          </p:cNvPicPr>
          <p:nvPr/>
        </p:nvPicPr>
        <p:blipFill>
          <a:blip r:embed="rId4" cstate="print"/>
          <a:srcRect/>
          <a:stretch>
            <a:fillRect/>
          </a:stretch>
        </p:blipFill>
        <p:spPr bwMode="auto">
          <a:xfrm>
            <a:off x="4429144" y="3170736"/>
            <a:ext cx="4608504" cy="2418504"/>
          </a:xfrm>
          <a:prstGeom prst="rect">
            <a:avLst/>
          </a:prstGeom>
          <a:noFill/>
          <a:ln w="12700">
            <a:solidFill>
              <a:schemeClr val="tx1"/>
            </a:solidFill>
          </a:ln>
        </p:spPr>
      </p:pic>
      <p:sp>
        <p:nvSpPr>
          <p:cNvPr id="6" name="Прямоугольник 5"/>
          <p:cNvSpPr/>
          <p:nvPr/>
        </p:nvSpPr>
        <p:spPr>
          <a:xfrm>
            <a:off x="19424" y="5916168"/>
            <a:ext cx="4355976" cy="90872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C00000"/>
                </a:solidFill>
                <a:latin typeface="Times New Roman" pitchFamily="18" charset="0"/>
                <a:cs typeface="Times New Roman" pitchFamily="18" charset="0"/>
              </a:rPr>
              <a:t>Рис. 16. Облицовка плоскими бетонными плитами стен. а - из кирпича толщиной 65 мм; б - из кирпича толщиной 88 мм; 1 - плиты; </a:t>
            </a:r>
          </a:p>
          <a:p>
            <a:r>
              <a:rPr lang="ru-RU" sz="1400" b="1" dirty="0" smtClean="0">
                <a:solidFill>
                  <a:srgbClr val="C00000"/>
                </a:solidFill>
                <a:latin typeface="Times New Roman" pitchFamily="18" charset="0"/>
                <a:cs typeface="Times New Roman" pitchFamily="18" charset="0"/>
              </a:rPr>
              <a:t>2 - прокладной ряд плит</a:t>
            </a:r>
          </a:p>
          <a:p>
            <a:pPr algn="just"/>
            <a:endParaRPr lang="ru-RU" sz="1600" b="1" dirty="0">
              <a:solidFill>
                <a:srgbClr val="C00000"/>
              </a:solidFill>
              <a:latin typeface="Times New Roman" pitchFamily="18" charset="0"/>
              <a:cs typeface="Times New Roman" pitchFamily="18" charset="0"/>
            </a:endParaRPr>
          </a:p>
        </p:txBody>
      </p:sp>
      <p:sp>
        <p:nvSpPr>
          <p:cNvPr id="7" name="Прямоугольник 6"/>
          <p:cNvSpPr/>
          <p:nvPr/>
        </p:nvSpPr>
        <p:spPr>
          <a:xfrm>
            <a:off x="4447432" y="5687536"/>
            <a:ext cx="4611640" cy="112474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C00000"/>
                </a:solidFill>
                <a:latin typeface="Times New Roman" pitchFamily="18" charset="0"/>
                <a:cs typeface="Times New Roman" pitchFamily="18" charset="0"/>
              </a:rPr>
              <a:t>Рис. 17. Облицовка стен зданий Г-образными закладными бетонными плитами</a:t>
            </a:r>
          </a:p>
          <a:p>
            <a:r>
              <a:rPr lang="ru-RU" sz="1400" b="1" dirty="0" smtClean="0">
                <a:solidFill>
                  <a:srgbClr val="C00000"/>
                </a:solidFill>
                <a:latin typeface="Times New Roman" pitchFamily="18" charset="0"/>
                <a:cs typeface="Times New Roman" pitchFamily="18" charset="0"/>
              </a:rPr>
              <a:t>а - кладка из кирпича толщиной 65 мм; б - кладка из силикатного кирпича толщиной 88 мм; 1 - закладные бетонные плиты; 2 - кирпич</a:t>
            </a:r>
          </a:p>
          <a:p>
            <a:pPr algn="just"/>
            <a:endParaRPr lang="ru-RU" sz="1600" b="1" dirty="0">
              <a:solidFill>
                <a:srgbClr val="C00000"/>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1"/>
          <p:cNvSpPr>
            <a:spLocks noChangeArrowheads="1"/>
          </p:cNvSpPr>
          <p:nvPr/>
        </p:nvSpPr>
        <p:spPr bwMode="auto">
          <a:xfrm>
            <a:off x="2483768" y="0"/>
            <a:ext cx="6660232" cy="674030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600" b="1" i="1" dirty="0" smtClean="0">
                <a:solidFill>
                  <a:srgbClr val="0070C0"/>
                </a:solidFill>
                <a:latin typeface="Times New Roman" pitchFamily="18" charset="0"/>
                <a:cs typeface="Times New Roman" pitchFamily="18" charset="0"/>
              </a:rPr>
              <a:t>Размеры плит из тяжелого бетона устанавливают по технологическим условиям их изготовления и архитектурных требований. Крепят плиты на гибких связях </a:t>
            </a:r>
            <a:r>
              <a:rPr lang="ru-RU" sz="1600" b="1" dirty="0" smtClean="0">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рис. 18</a:t>
            </a:r>
            <a:r>
              <a:rPr lang="ru-RU" sz="1600" b="1" i="1" dirty="0" smtClean="0">
                <a:solidFill>
                  <a:srgbClr val="0070C0"/>
                </a:solidFill>
                <a:latin typeface="Times New Roman" pitchFamily="18" charset="0"/>
                <a:cs typeface="Times New Roman" pitchFamily="18" charset="0"/>
              </a:rPr>
              <a:t>), которые закладывают в швы кладки.</a:t>
            </a:r>
          </a:p>
          <a:p>
            <a:pPr indent="457200" algn="just"/>
            <a:r>
              <a:rPr lang="ru-RU" sz="1600" b="1" dirty="0" smtClean="0">
                <a:latin typeface="Times New Roman" pitchFamily="18" charset="0"/>
                <a:cs typeface="Times New Roman" pitchFamily="18" charset="0"/>
              </a:rPr>
              <a:t>При проектировании стен с облицовкой такими плитами является обязательным их опирание в уровне каждого этажа на специальные Г-образные элементы, заделанные в кладку или на железобетонные пояса. Под опорной плитой или поясом оставляют компенсационный шов толщиной 15 - 20 мм, который заполняют мягкой прокладкой, с наружной стороны гидроизоляционной мастикой. Вертикальные швы между плитами расшивают раствором.</a:t>
            </a:r>
          </a:p>
          <a:p>
            <a:pPr indent="457200" algn="just"/>
            <a:r>
              <a:rPr lang="ru-RU" sz="1600" b="1" i="1" dirty="0" smtClean="0">
                <a:solidFill>
                  <a:srgbClr val="0070C0"/>
                </a:solidFill>
                <a:latin typeface="Times New Roman" pitchFamily="18" charset="0"/>
                <a:cs typeface="Times New Roman" pitchFamily="18" charset="0"/>
              </a:rPr>
              <a:t>Петли и анкеры для крепления плит изготавливают из коррозионно-стойкой стали диаметром 4 - 6 мм. Количество петель и анкеров определяют из расчета одна петля на площадь плиты не более 0,12 м</a:t>
            </a:r>
            <a:r>
              <a:rPr lang="ru-RU" sz="1600" b="1" i="1" baseline="30000" dirty="0" smtClean="0">
                <a:solidFill>
                  <a:srgbClr val="0070C0"/>
                </a:solidFill>
                <a:latin typeface="Times New Roman" pitchFamily="18" charset="0"/>
                <a:cs typeface="Times New Roman" pitchFamily="18" charset="0"/>
              </a:rPr>
              <a:t>2</a:t>
            </a:r>
            <a:r>
              <a:rPr lang="ru-RU" sz="1600" b="1" i="1" dirty="0" smtClean="0">
                <a:solidFill>
                  <a:srgbClr val="0070C0"/>
                </a:solidFill>
                <a:latin typeface="Times New Roman" pitchFamily="18" charset="0"/>
                <a:cs typeface="Times New Roman" pitchFamily="18" charset="0"/>
              </a:rPr>
              <a:t>. На каждой плите должно быть предусмотрено не менее двух петель.</a:t>
            </a:r>
          </a:p>
          <a:p>
            <a:pPr indent="457200" algn="just"/>
            <a:r>
              <a:rPr lang="ru-RU" sz="1600" b="1" dirty="0" smtClean="0">
                <a:latin typeface="Times New Roman" pitchFamily="18" charset="0"/>
                <a:cs typeface="Times New Roman" pitchFamily="18" charset="0"/>
              </a:rPr>
              <a:t>Армирование стен, облицованных бетонными плитами жестко связанными со стеной сетками в целях повышения их несущей способности, разрешается только в уровне расположения рядов кладки, где осуществляется ее связь с облицовкой (в уровне прокладных рядов или под закладной частью Г-образных плит). При этом сетки укладываются по всему сечению стены, включая облицовку.</a:t>
            </a:r>
          </a:p>
          <a:p>
            <a:pPr indent="457200" algn="just"/>
            <a:r>
              <a:rPr lang="ru-RU" sz="1600" b="1" i="1" dirty="0" smtClean="0">
                <a:solidFill>
                  <a:srgbClr val="0070C0"/>
                </a:solidFill>
                <a:latin typeface="Times New Roman" pitchFamily="18" charset="0"/>
                <a:cs typeface="Times New Roman" pitchFamily="18" charset="0"/>
              </a:rPr>
              <a:t>При гибких связях бетонных облицовочных плит со стеной армирование кладки производится по правилам, принятым для обычной кладки без облицовки.</a:t>
            </a:r>
            <a:endParaRPr lang="ru-RU" sz="1600" i="1" dirty="0">
              <a:solidFill>
                <a:srgbClr val="0070C0"/>
              </a:solidFill>
            </a:endParaRPr>
          </a:p>
        </p:txBody>
      </p:sp>
      <p:pic>
        <p:nvPicPr>
          <p:cNvPr id="1026" name="Picture 2"/>
          <p:cNvPicPr>
            <a:picLocks noChangeAspect="1" noChangeArrowheads="1"/>
          </p:cNvPicPr>
          <p:nvPr/>
        </p:nvPicPr>
        <p:blipFill>
          <a:blip r:embed="rId2" cstate="print"/>
          <a:srcRect b="2226"/>
          <a:stretch>
            <a:fillRect/>
          </a:stretch>
        </p:blipFill>
        <p:spPr bwMode="auto">
          <a:xfrm>
            <a:off x="26248" y="2288"/>
            <a:ext cx="2411760" cy="4562060"/>
          </a:xfrm>
          <a:prstGeom prst="rect">
            <a:avLst/>
          </a:prstGeom>
          <a:noFill/>
          <a:ln w="9525">
            <a:solidFill>
              <a:schemeClr val="tx1"/>
            </a:solidFill>
          </a:ln>
        </p:spPr>
      </p:pic>
      <p:sp>
        <p:nvSpPr>
          <p:cNvPr id="6" name="Прямоугольник 5"/>
          <p:cNvSpPr/>
          <p:nvPr/>
        </p:nvSpPr>
        <p:spPr>
          <a:xfrm>
            <a:off x="5672" y="4602896"/>
            <a:ext cx="2478096" cy="21384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b="1" dirty="0" smtClean="0">
                <a:solidFill>
                  <a:srgbClr val="C00000"/>
                </a:solidFill>
                <a:latin typeface="Times New Roman" pitchFamily="18" charset="0"/>
                <a:cs typeface="Times New Roman" pitchFamily="18" charset="0"/>
              </a:rPr>
              <a:t>Рис. 18. </a:t>
            </a:r>
            <a:r>
              <a:rPr lang="ru-RU" sz="1400" b="1" dirty="0" smtClean="0">
                <a:solidFill>
                  <a:srgbClr val="C00000"/>
                </a:solidFill>
              </a:rPr>
              <a:t>Кладка из кирпича или камней с облицовкой фасадными бетонными плитами</a:t>
            </a:r>
            <a:endParaRPr lang="ru-RU" sz="1400" dirty="0" smtClean="0">
              <a:solidFill>
                <a:srgbClr val="C00000"/>
              </a:solidFill>
            </a:endParaRPr>
          </a:p>
          <a:p>
            <a:r>
              <a:rPr lang="ru-RU" sz="1400" b="1" dirty="0" smtClean="0">
                <a:solidFill>
                  <a:srgbClr val="C00000"/>
                </a:solidFill>
              </a:rPr>
              <a:t>1 - анкер </a:t>
            </a:r>
            <a:r>
              <a:rPr lang="ru-RU" sz="1400" b="1" dirty="0" smtClean="0">
                <a:solidFill>
                  <a:srgbClr val="C00000"/>
                </a:solidFill>
                <a:sym typeface="Symbol"/>
              </a:rPr>
              <a:t></a:t>
            </a:r>
            <a:r>
              <a:rPr lang="ru-RU" sz="1400" b="1" dirty="0" smtClean="0">
                <a:solidFill>
                  <a:srgbClr val="C00000"/>
                </a:solidFill>
              </a:rPr>
              <a:t> 4 - 5 мм; </a:t>
            </a:r>
          </a:p>
          <a:p>
            <a:r>
              <a:rPr lang="ru-RU" sz="1400" b="1" dirty="0" smtClean="0">
                <a:solidFill>
                  <a:srgbClr val="C00000"/>
                </a:solidFill>
              </a:rPr>
              <a:t>2 - петля </a:t>
            </a:r>
            <a:r>
              <a:rPr lang="ru-RU" sz="1400" b="1" dirty="0" smtClean="0">
                <a:solidFill>
                  <a:srgbClr val="C00000"/>
                </a:solidFill>
                <a:sym typeface="Symbol"/>
              </a:rPr>
              <a:t></a:t>
            </a:r>
            <a:r>
              <a:rPr lang="ru-RU" sz="1400" b="1" dirty="0" smtClean="0">
                <a:solidFill>
                  <a:srgbClr val="C00000"/>
                </a:solidFill>
              </a:rPr>
              <a:t> 4 мм; </a:t>
            </a:r>
          </a:p>
          <a:p>
            <a:r>
              <a:rPr lang="ru-RU" sz="1400" b="1" dirty="0" smtClean="0">
                <a:solidFill>
                  <a:srgbClr val="C00000"/>
                </a:solidFill>
              </a:rPr>
              <a:t>3 - Г-образная плита; </a:t>
            </a:r>
          </a:p>
          <a:p>
            <a:r>
              <a:rPr lang="ru-RU" sz="1400" b="1" dirty="0" smtClean="0">
                <a:solidFill>
                  <a:srgbClr val="C00000"/>
                </a:solidFill>
              </a:rPr>
              <a:t>4 - компенсационный шов; </a:t>
            </a:r>
          </a:p>
          <a:p>
            <a:r>
              <a:rPr lang="ru-RU" sz="1400" b="1" dirty="0" smtClean="0">
                <a:solidFill>
                  <a:srgbClr val="C00000"/>
                </a:solidFill>
              </a:rPr>
              <a:t>5 - фасадная плит</a:t>
            </a:r>
            <a:endParaRPr lang="ru-RU" sz="1600" b="1" dirty="0">
              <a:solidFill>
                <a:srgbClr val="C00000"/>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Rectangle 1"/>
          <p:cNvSpPr>
            <a:spLocks noChangeArrowheads="1"/>
          </p:cNvSpPr>
          <p:nvPr/>
        </p:nvSpPr>
        <p:spPr bwMode="auto">
          <a:xfrm>
            <a:off x="0" y="0"/>
            <a:ext cx="9144000" cy="8309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indent="457200" algn="just"/>
            <a:r>
              <a:rPr lang="ru-RU" sz="1600" b="1" i="1" dirty="0" smtClean="0">
                <a:solidFill>
                  <a:srgbClr val="FF0000"/>
                </a:solidFill>
                <a:latin typeface="Times New Roman" pitchFamily="18" charset="0"/>
                <a:cs typeface="Times New Roman" pitchFamily="18" charset="0"/>
              </a:rPr>
              <a:t>Классификация видов облицовок, </a:t>
            </a:r>
            <a:r>
              <a:rPr lang="ru-RU" sz="1600" b="1" i="1" dirty="0" smtClean="0">
                <a:solidFill>
                  <a:srgbClr val="0070C0"/>
                </a:solidFill>
                <a:latin typeface="Times New Roman" pitchFamily="18" charset="0"/>
                <a:cs typeface="Times New Roman" pitchFamily="18" charset="0"/>
              </a:rPr>
              <a:t>рекомендуемых для отделки стеновых панелей и блоков в заводских условиях и способов ее крепления в зависимости от конструктивных решений стен, приведена в </a:t>
            </a:r>
            <a:r>
              <a:rPr lang="ru-RU" sz="1600" b="1" i="1" dirty="0" smtClean="0">
                <a:solidFill>
                  <a:srgbClr val="C00000"/>
                </a:solidFill>
                <a:latin typeface="Times New Roman" pitchFamily="18" charset="0"/>
                <a:cs typeface="Times New Roman" pitchFamily="18" charset="0"/>
              </a:rPr>
              <a:t>табл. 1.</a:t>
            </a:r>
            <a:endParaRPr lang="ru-RU" sz="1600" b="1" i="1" dirty="0">
              <a:solidFill>
                <a:srgbClr val="C00000"/>
              </a:solidFill>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07504" y="836714"/>
          <a:ext cx="8928992" cy="5711852"/>
        </p:xfrm>
        <a:graphic>
          <a:graphicData uri="http://schemas.openxmlformats.org/drawingml/2006/table">
            <a:tbl>
              <a:tblPr/>
              <a:tblGrid>
                <a:gridCol w="360040"/>
                <a:gridCol w="2016224"/>
                <a:gridCol w="1656184"/>
                <a:gridCol w="2376264"/>
                <a:gridCol w="2520280"/>
              </a:tblGrid>
              <a:tr h="323823">
                <a:tc>
                  <a:txBody>
                    <a:bodyPr/>
                    <a:lstStyle/>
                    <a:p>
                      <a:pPr algn="ctr">
                        <a:spcAft>
                          <a:spcPts val="0"/>
                        </a:spcAft>
                      </a:pPr>
                      <a:r>
                        <a:rPr lang="ru-RU" sz="1200" b="1" dirty="0">
                          <a:solidFill>
                            <a:srgbClr val="FF0000"/>
                          </a:solidFill>
                          <a:latin typeface="Times New Roman"/>
                          <a:ea typeface="Times New Roman"/>
                          <a:cs typeface="Times New Roman"/>
                        </a:rPr>
                        <a:t>№ п.п.</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200" b="1" dirty="0">
                          <a:solidFill>
                            <a:srgbClr val="FF0000"/>
                          </a:solidFill>
                          <a:latin typeface="Times New Roman"/>
                          <a:ea typeface="Times New Roman"/>
                          <a:cs typeface="Times New Roman"/>
                        </a:rPr>
                        <a:t>Типы стен</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200" b="1" dirty="0">
                          <a:solidFill>
                            <a:srgbClr val="FF0000"/>
                          </a:solidFill>
                          <a:latin typeface="Times New Roman"/>
                          <a:ea typeface="Times New Roman"/>
                          <a:cs typeface="Times New Roman"/>
                        </a:rPr>
                        <a:t>Конструктивное решение стен</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200" b="1">
                          <a:solidFill>
                            <a:srgbClr val="FF0000"/>
                          </a:solidFill>
                          <a:latin typeface="Times New Roman"/>
                          <a:ea typeface="Times New Roman"/>
                          <a:cs typeface="Times New Roman"/>
                        </a:rPr>
                        <a:t>Облицовочный материал</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200" b="1" dirty="0">
                          <a:solidFill>
                            <a:srgbClr val="FF0000"/>
                          </a:solidFill>
                          <a:latin typeface="Times New Roman"/>
                          <a:ea typeface="Times New Roman"/>
                          <a:cs typeface="Times New Roman"/>
                        </a:rPr>
                        <a:t>Допустимые способы крепления облицовок</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9188">
                <a:tc rowSpan="5">
                  <a:txBody>
                    <a:bodyPr/>
                    <a:lstStyle/>
                    <a:p>
                      <a:pPr algn="ctr">
                        <a:lnSpc>
                          <a:spcPts val="1200"/>
                        </a:lnSpc>
                        <a:spcAft>
                          <a:spcPts val="0"/>
                        </a:spcAft>
                      </a:pPr>
                      <a:r>
                        <a:rPr lang="ru-RU" sz="1200" b="1" dirty="0">
                          <a:solidFill>
                            <a:srgbClr val="0070C0"/>
                          </a:solidFill>
                          <a:latin typeface="Times New Roman"/>
                          <a:ea typeface="Times New Roman"/>
                          <a:cs typeface="Times New Roman"/>
                        </a:rPr>
                        <a:t>1</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36000" lvl="0" algn="just">
                        <a:lnSpc>
                          <a:spcPts val="1200"/>
                        </a:lnSpc>
                        <a:spcAft>
                          <a:spcPts val="0"/>
                        </a:spcAft>
                      </a:pPr>
                      <a:r>
                        <a:rPr lang="ru-RU" sz="1200" b="1" dirty="0">
                          <a:latin typeface="Times New Roman"/>
                          <a:ea typeface="Times New Roman"/>
                          <a:cs typeface="Times New Roman"/>
                        </a:rPr>
                        <a:t>Однослойные из легких бетонов плотностью не менее 800 кг/см</a:t>
                      </a:r>
                      <a:r>
                        <a:rPr lang="ru-RU" sz="1200" b="1" baseline="30000" dirty="0">
                          <a:latin typeface="Times New Roman"/>
                          <a:ea typeface="Times New Roman"/>
                          <a:cs typeface="Times New Roman"/>
                        </a:rPr>
                        <a:t>3</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Несущие, самонесущие,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a:t>
                      </a:r>
                      <a:r>
                        <a:rPr lang="ru-RU" sz="1200" b="1" dirty="0" smtClean="0">
                          <a:latin typeface="Times New Roman"/>
                          <a:ea typeface="Times New Roman"/>
                          <a:cs typeface="Times New Roman"/>
                        </a:rPr>
                        <a:t> </a:t>
                      </a:r>
                      <a:r>
                        <a:rPr lang="ru-RU" sz="1200" b="1" dirty="0">
                          <a:latin typeface="Times New Roman"/>
                          <a:ea typeface="Times New Roman"/>
                          <a:cs typeface="Times New Roman"/>
                        </a:rPr>
                        <a:t>и стеклянные </a:t>
                      </a:r>
                      <a:r>
                        <a:rPr lang="ru-RU" sz="1200" b="1" dirty="0" smtClean="0">
                          <a:latin typeface="Times New Roman"/>
                          <a:ea typeface="Times New Roman"/>
                          <a:cs typeface="Times New Roman"/>
                        </a:rPr>
                        <a:t>коврово-мозаичные плитки.</a:t>
                      </a:r>
                      <a:endParaRPr lang="ru-RU" sz="1200" b="1" dirty="0">
                        <a:latin typeface="Times New Roman"/>
                        <a:ea typeface="Times New Roman"/>
                        <a:cs typeface="Times New Roman"/>
                      </a:endParaRPr>
                    </a:p>
                    <a:p>
                      <a:pPr marL="72000" algn="just">
                        <a:lnSpc>
                          <a:spcPts val="1200"/>
                        </a:lnSpc>
                        <a:spcAft>
                          <a:spcPts val="0"/>
                        </a:spcAft>
                      </a:pPr>
                      <a:r>
                        <a:rPr lang="ru-RU" sz="1200" b="1" dirty="0">
                          <a:latin typeface="Times New Roman"/>
                          <a:ea typeface="Times New Roman"/>
                          <a:cs typeface="Times New Roman"/>
                        </a:rPr>
                        <a:t>Декоративные </a:t>
                      </a:r>
                      <a:r>
                        <a:rPr lang="ru-RU" sz="1200" b="1" dirty="0" smtClean="0">
                          <a:latin typeface="Times New Roman"/>
                          <a:ea typeface="Times New Roman"/>
                          <a:cs typeface="Times New Roman"/>
                        </a:rPr>
                        <a:t>растворы.</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 или непосредственно к бетону</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166">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Самонесущие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Природный </a:t>
                      </a:r>
                      <a:r>
                        <a:rPr lang="ru-RU" sz="1200" b="1" dirty="0" smtClean="0">
                          <a:latin typeface="Times New Roman"/>
                          <a:ea typeface="Times New Roman"/>
                          <a:cs typeface="Times New Roman"/>
                        </a:rPr>
                        <a:t>камень. </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 (или непосредственно к бетону) и анкерах</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0866">
                <a:tc vMerge="1">
                  <a:txBody>
                    <a:bodyPr/>
                    <a:lstStyle/>
                    <a:p>
                      <a:endParaRPr lang="ru-RU"/>
                    </a:p>
                  </a:txBody>
                  <a:tcPr/>
                </a:tc>
                <a:tc vMerge="1">
                  <a:txBody>
                    <a:bodyPr/>
                    <a:lstStyle/>
                    <a:p>
                      <a:endParaRPr lang="ru-RU"/>
                    </a:p>
                  </a:txBody>
                  <a:tcPr/>
                </a:tc>
                <a:tc rowSpan="3">
                  <a:txBody>
                    <a:bodyPr/>
                    <a:lstStyle/>
                    <a:p>
                      <a:pPr marL="72000" algn="just">
                        <a:lnSpc>
                          <a:spcPts val="1200"/>
                        </a:lnSpc>
                        <a:spcAft>
                          <a:spcPts val="0"/>
                        </a:spcAft>
                      </a:pPr>
                      <a:r>
                        <a:rPr lang="ru-RU" sz="1200" b="1" dirty="0">
                          <a:latin typeface="Times New Roman"/>
                          <a:ea typeface="Times New Roman"/>
                          <a:cs typeface="Times New Roman"/>
                        </a:rPr>
                        <a:t>Навесные</a:t>
                      </a:r>
                    </a:p>
                  </a:txBody>
                  <a:tcPr marL="844" marR="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a:t>
                      </a:r>
                      <a:r>
                        <a:rPr lang="ru-RU" sz="1200" b="1" dirty="0" smtClean="0">
                          <a:latin typeface="Times New Roman"/>
                          <a:ea typeface="Times New Roman"/>
                          <a:cs typeface="Times New Roman"/>
                        </a:rPr>
                        <a:t>плитки. </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 или непосредственно к бетону</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93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Природный </a:t>
                      </a:r>
                      <a:r>
                        <a:rPr lang="ru-RU" sz="1200" b="1" dirty="0" smtClean="0">
                          <a:latin typeface="Times New Roman"/>
                          <a:ea typeface="Times New Roman"/>
                          <a:cs typeface="Times New Roman"/>
                        </a:rPr>
                        <a:t>камень, травертин.</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 для двух нижних этажей зданий</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38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smtClean="0">
                          <a:latin typeface="Times New Roman"/>
                          <a:ea typeface="Times New Roman"/>
                          <a:cs typeface="Times New Roman"/>
                        </a:rPr>
                        <a:t>Стеклокремнезит.</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 для первого этажа</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8782">
                <a:tc rowSpan="5">
                  <a:txBody>
                    <a:bodyPr/>
                    <a:lstStyle/>
                    <a:p>
                      <a:pPr algn="ctr">
                        <a:lnSpc>
                          <a:spcPts val="1200"/>
                        </a:lnSpc>
                        <a:spcAft>
                          <a:spcPts val="0"/>
                        </a:spcAft>
                      </a:pPr>
                      <a:r>
                        <a:rPr lang="ru-RU" sz="1200" b="1" dirty="0">
                          <a:solidFill>
                            <a:srgbClr val="0070C0"/>
                          </a:solidFill>
                          <a:latin typeface="Times New Roman"/>
                          <a:ea typeface="Times New Roman"/>
                          <a:cs typeface="Times New Roman"/>
                        </a:rPr>
                        <a:t>2</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marL="36000" algn="just">
                        <a:lnSpc>
                          <a:spcPts val="1200"/>
                        </a:lnSpc>
                        <a:spcAft>
                          <a:spcPts val="0"/>
                        </a:spcAft>
                      </a:pPr>
                      <a:r>
                        <a:rPr lang="ru-RU" sz="1200" b="1" dirty="0">
                          <a:latin typeface="Times New Roman"/>
                          <a:ea typeface="Times New Roman"/>
                          <a:cs typeface="Times New Roman"/>
                        </a:rPr>
                        <a:t>Трехслойные из тяжелого бетона</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2">
                  <a:txBody>
                    <a:bodyPr/>
                    <a:lstStyle/>
                    <a:p>
                      <a:pPr marL="72000" algn="just">
                        <a:lnSpc>
                          <a:spcPts val="1200"/>
                        </a:lnSpc>
                        <a:spcAft>
                          <a:spcPts val="0"/>
                        </a:spcAft>
                      </a:pPr>
                      <a:r>
                        <a:rPr lang="ru-RU" sz="1200" b="1" dirty="0">
                          <a:latin typeface="Times New Roman"/>
                          <a:ea typeface="Times New Roman"/>
                          <a:cs typeface="Times New Roman"/>
                        </a:rPr>
                        <a:t>Несущие, самонесущие,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плитки </a:t>
                      </a:r>
                      <a:r>
                        <a:rPr lang="ru-RU" sz="1200" b="1" dirty="0" smtClean="0">
                          <a:latin typeface="Times New Roman"/>
                          <a:ea typeface="Times New Roman"/>
                          <a:cs typeface="Times New Roman"/>
                        </a:rPr>
                        <a:t>.</a:t>
                      </a:r>
                      <a:endParaRPr lang="ru-RU" sz="1200" b="1" dirty="0">
                        <a:latin typeface="Times New Roman"/>
                        <a:ea typeface="Times New Roman"/>
                        <a:cs typeface="Times New Roman"/>
                      </a:endParaRPr>
                    </a:p>
                    <a:p>
                      <a:pPr marL="72000" algn="just">
                        <a:lnSpc>
                          <a:spcPts val="1200"/>
                        </a:lnSpc>
                        <a:spcAft>
                          <a:spcPts val="0"/>
                        </a:spcAft>
                      </a:pPr>
                      <a:r>
                        <a:rPr lang="ru-RU" sz="1200" b="1" dirty="0">
                          <a:latin typeface="Times New Roman"/>
                          <a:ea typeface="Times New Roman"/>
                          <a:cs typeface="Times New Roman"/>
                        </a:rPr>
                        <a:t>Стеклянные плитки </a:t>
                      </a:r>
                      <a:r>
                        <a:rPr lang="ru-RU" sz="1200" b="1" dirty="0" smtClean="0">
                          <a:latin typeface="Times New Roman"/>
                          <a:ea typeface="Times New Roman"/>
                          <a:cs typeface="Times New Roman"/>
                        </a:rPr>
                        <a:t>.</a:t>
                      </a:r>
                      <a:endParaRPr lang="ru-RU" sz="1200" b="1" dirty="0">
                        <a:latin typeface="Times New Roman"/>
                        <a:ea typeface="Times New Roman"/>
                        <a:cs typeface="Times New Roman"/>
                      </a:endParaRPr>
                    </a:p>
                    <a:p>
                      <a:pPr marL="72000" algn="just">
                        <a:lnSpc>
                          <a:spcPts val="1200"/>
                        </a:lnSpc>
                        <a:spcAft>
                          <a:spcPts val="0"/>
                        </a:spcAft>
                      </a:pPr>
                      <a:r>
                        <a:rPr lang="ru-RU" sz="1200" b="1" dirty="0">
                          <a:latin typeface="Times New Roman"/>
                          <a:ea typeface="Times New Roman"/>
                          <a:cs typeface="Times New Roman"/>
                        </a:rPr>
                        <a:t>Декоративные </a:t>
                      </a:r>
                      <a:r>
                        <a:rPr lang="ru-RU" sz="1200" b="1" dirty="0" smtClean="0">
                          <a:latin typeface="Times New Roman"/>
                          <a:ea typeface="Times New Roman"/>
                          <a:cs typeface="Times New Roman"/>
                        </a:rPr>
                        <a:t>растворы.</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Непосредственно к бетону</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7959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Природный </a:t>
                      </a:r>
                      <a:r>
                        <a:rPr lang="ru-RU" sz="1200" b="1" dirty="0" smtClean="0">
                          <a:latin typeface="Times New Roman"/>
                          <a:ea typeface="Times New Roman"/>
                          <a:cs typeface="Times New Roman"/>
                        </a:rPr>
                        <a:t>камень.</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На анкерах</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04520">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Самонесущие и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плитки </a:t>
                      </a:r>
                      <a:r>
                        <a:rPr lang="ru-RU" sz="1200" b="1" dirty="0" smtClean="0">
                          <a:latin typeface="Times New Roman"/>
                          <a:ea typeface="Times New Roman"/>
                          <a:cs typeface="Times New Roman"/>
                        </a:rPr>
                        <a:t>.</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Непосредственно к бетону</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01240">
                <a:tc vMerge="1">
                  <a:txBody>
                    <a:bodyPr/>
                    <a:lstStyle/>
                    <a:p>
                      <a:endParaRPr lang="ru-RU"/>
                    </a:p>
                  </a:txBody>
                  <a:tcPr/>
                </a:tc>
                <a:tc vMerge="1">
                  <a:txBody>
                    <a:bodyPr/>
                    <a:lstStyle/>
                    <a:p>
                      <a:endParaRPr lang="ru-RU"/>
                    </a:p>
                  </a:txBody>
                  <a:tcPr/>
                </a:tc>
                <a:tc rowSpan="2">
                  <a:txBody>
                    <a:bodyPr/>
                    <a:lstStyle/>
                    <a:p>
                      <a:pPr marL="72000" algn="just">
                        <a:lnSpc>
                          <a:spcPts val="1200"/>
                        </a:lnSpc>
                        <a:spcAft>
                          <a:spcPts val="0"/>
                        </a:spcAft>
                      </a:pPr>
                      <a:r>
                        <a:rPr lang="ru-RU" sz="1200" b="1" dirty="0">
                          <a:latin typeface="Times New Roman"/>
                          <a:ea typeface="Times New Roman"/>
                          <a:cs typeface="Times New Roman"/>
                        </a:rPr>
                        <a:t>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smtClean="0">
                          <a:latin typeface="Times New Roman"/>
                          <a:ea typeface="Times New Roman"/>
                          <a:cs typeface="Times New Roman"/>
                        </a:rPr>
                        <a:t>Стеклокремнезит.</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Со швами по контуру для двух нижних этажей зданий</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447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Природный </a:t>
                      </a:r>
                      <a:r>
                        <a:rPr lang="ru-RU" sz="1200" b="1" dirty="0" smtClean="0">
                          <a:latin typeface="Times New Roman"/>
                          <a:ea typeface="Times New Roman"/>
                          <a:cs typeface="Times New Roman"/>
                        </a:rPr>
                        <a:t>камень, травертин.</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Непосредственно к бетону для первых двух этажей</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9188">
                <a:tc rowSpan="2">
                  <a:txBody>
                    <a:bodyPr/>
                    <a:lstStyle/>
                    <a:p>
                      <a:pPr algn="ctr">
                        <a:lnSpc>
                          <a:spcPts val="1200"/>
                        </a:lnSpc>
                        <a:spcAft>
                          <a:spcPts val="0"/>
                        </a:spcAft>
                      </a:pPr>
                      <a:r>
                        <a:rPr lang="ru-RU" sz="1200" b="1" dirty="0">
                          <a:solidFill>
                            <a:srgbClr val="0070C0"/>
                          </a:solidFill>
                          <a:latin typeface="Times New Roman"/>
                          <a:ea typeface="Times New Roman"/>
                          <a:cs typeface="Times New Roman"/>
                        </a:rPr>
                        <a:t>3</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36000" algn="just">
                        <a:lnSpc>
                          <a:spcPts val="1200"/>
                        </a:lnSpc>
                        <a:spcAft>
                          <a:spcPts val="0"/>
                        </a:spcAft>
                      </a:pPr>
                      <a:r>
                        <a:rPr lang="ru-RU" sz="1200" b="1" dirty="0">
                          <a:latin typeface="Times New Roman"/>
                          <a:ea typeface="Times New Roman"/>
                          <a:cs typeface="Times New Roman"/>
                        </a:rPr>
                        <a:t>Однослойные из ячеистых бетонов плотностью не менее 700 кг/см</a:t>
                      </a:r>
                      <a:r>
                        <a:rPr lang="ru-RU" sz="1200" b="1" baseline="30000" dirty="0">
                          <a:latin typeface="Times New Roman"/>
                          <a:ea typeface="Times New Roman"/>
                          <a:cs typeface="Times New Roman"/>
                        </a:rPr>
                        <a:t>3</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72000" algn="just">
                        <a:lnSpc>
                          <a:spcPts val="1200"/>
                        </a:lnSpc>
                        <a:spcAft>
                          <a:spcPts val="0"/>
                        </a:spcAft>
                      </a:pPr>
                      <a:r>
                        <a:rPr lang="ru-RU" sz="1200" b="1" dirty="0">
                          <a:latin typeface="Times New Roman"/>
                          <a:ea typeface="Times New Roman"/>
                          <a:cs typeface="Times New Roman"/>
                        </a:rPr>
                        <a:t>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a:t>
                      </a:r>
                      <a:r>
                        <a:rPr lang="ru-RU" sz="1200" b="1" dirty="0" smtClean="0">
                          <a:latin typeface="Times New Roman"/>
                          <a:ea typeface="Times New Roman"/>
                          <a:cs typeface="Times New Roman"/>
                        </a:rPr>
                        <a:t>плитки.</a:t>
                      </a:r>
                      <a:endParaRPr lang="ru-RU" sz="1200" b="1" dirty="0">
                        <a:latin typeface="Times New Roman"/>
                        <a:ea typeface="Times New Roman"/>
                        <a:cs typeface="Times New Roman"/>
                      </a:endParaRPr>
                    </a:p>
                    <a:p>
                      <a:pPr marL="72000" algn="just">
                        <a:lnSpc>
                          <a:spcPts val="1200"/>
                        </a:lnSpc>
                        <a:spcAft>
                          <a:spcPts val="0"/>
                        </a:spcAft>
                      </a:pPr>
                      <a:r>
                        <a:rPr lang="ru-RU" sz="1200" b="1" dirty="0">
                          <a:latin typeface="Times New Roman"/>
                          <a:ea typeface="Times New Roman"/>
                          <a:cs typeface="Times New Roman"/>
                        </a:rPr>
                        <a:t>Стеклянные </a:t>
                      </a:r>
                      <a:r>
                        <a:rPr lang="ru-RU" sz="1200" b="1" dirty="0" smtClean="0">
                          <a:latin typeface="Times New Roman"/>
                          <a:ea typeface="Times New Roman"/>
                          <a:cs typeface="Times New Roman"/>
                        </a:rPr>
                        <a:t>плитки.</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поризованном растворе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959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Декоративные растворы</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ctr">
                        <a:lnSpc>
                          <a:spcPts val="1200"/>
                        </a:lnSpc>
                        <a:spcAft>
                          <a:spcPts val="0"/>
                        </a:spcAft>
                      </a:pPr>
                      <a:r>
                        <a:rPr lang="ru-RU" sz="1200" b="1" dirty="0">
                          <a:latin typeface="Times New Roman"/>
                          <a:ea typeface="Times New Roman"/>
                          <a:cs typeface="Times New Roman"/>
                        </a:rPr>
                        <a:t>-</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83474">
                <a:tc>
                  <a:txBody>
                    <a:bodyPr/>
                    <a:lstStyle/>
                    <a:p>
                      <a:pPr algn="ctr">
                        <a:lnSpc>
                          <a:spcPts val="1200"/>
                        </a:lnSpc>
                        <a:spcAft>
                          <a:spcPts val="0"/>
                        </a:spcAft>
                      </a:pPr>
                      <a:r>
                        <a:rPr lang="ru-RU" sz="1200" b="1" dirty="0">
                          <a:solidFill>
                            <a:srgbClr val="0070C0"/>
                          </a:solidFill>
                          <a:latin typeface="Times New Roman"/>
                          <a:ea typeface="Times New Roman"/>
                          <a:cs typeface="Times New Roman"/>
                        </a:rPr>
                        <a:t>4</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6000" algn="just">
                        <a:lnSpc>
                          <a:spcPts val="1200"/>
                        </a:lnSpc>
                        <a:spcAft>
                          <a:spcPts val="0"/>
                        </a:spcAft>
                      </a:pPr>
                      <a:r>
                        <a:rPr lang="ru-RU" sz="1200" b="1" dirty="0">
                          <a:latin typeface="Times New Roman"/>
                          <a:ea typeface="Times New Roman"/>
                          <a:cs typeface="Times New Roman"/>
                        </a:rPr>
                        <a:t>Двухслойные из ячеистых бетонов плотностью не менее 700 кг/м</a:t>
                      </a:r>
                      <a:r>
                        <a:rPr lang="ru-RU" sz="1200" b="1" baseline="30000" dirty="0">
                          <a:latin typeface="Times New Roman"/>
                          <a:ea typeface="Times New Roman"/>
                          <a:cs typeface="Times New Roman"/>
                        </a:rPr>
                        <a:t>3</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Самонесущие и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Лицевой кирпич и керамические </a:t>
                      </a:r>
                      <a:r>
                        <a:rPr lang="ru-RU" sz="1200" b="1" dirty="0" smtClean="0">
                          <a:latin typeface="Times New Roman"/>
                          <a:ea typeface="Times New Roman"/>
                          <a:cs typeface="Times New Roman"/>
                        </a:rPr>
                        <a:t>камни.</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72000" algn="just">
                        <a:lnSpc>
                          <a:spcPts val="1200"/>
                        </a:lnSpc>
                        <a:spcAft>
                          <a:spcPts val="0"/>
                        </a:spcAft>
                      </a:pPr>
                      <a:r>
                        <a:rPr lang="ru-RU" sz="1200" b="1" dirty="0">
                          <a:latin typeface="Times New Roman"/>
                          <a:ea typeface="Times New Roman"/>
                          <a:cs typeface="Times New Roman"/>
                        </a:rPr>
                        <a:t>Жесткая связь тычковыми рядами лицевой кладки</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23570">
                <a:tc rowSpan="4">
                  <a:txBody>
                    <a:bodyPr/>
                    <a:lstStyle/>
                    <a:p>
                      <a:pPr algn="ctr">
                        <a:lnSpc>
                          <a:spcPts val="1200"/>
                        </a:lnSpc>
                        <a:spcAft>
                          <a:spcPts val="0"/>
                        </a:spcAft>
                      </a:pPr>
                      <a:r>
                        <a:rPr lang="ru-RU" sz="1200" b="1" dirty="0">
                          <a:solidFill>
                            <a:srgbClr val="0070C0"/>
                          </a:solidFill>
                          <a:latin typeface="Times New Roman"/>
                          <a:ea typeface="Times New Roman"/>
                          <a:cs typeface="Times New Roman"/>
                        </a:rPr>
                        <a:t>5</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36000" algn="just">
                        <a:lnSpc>
                          <a:spcPts val="1200"/>
                        </a:lnSpc>
                        <a:spcAft>
                          <a:spcPts val="0"/>
                        </a:spcAft>
                      </a:pPr>
                      <a:r>
                        <a:rPr lang="ru-RU" sz="1200" b="1" dirty="0">
                          <a:latin typeface="Times New Roman"/>
                          <a:ea typeface="Times New Roman"/>
                          <a:cs typeface="Times New Roman"/>
                        </a:rPr>
                        <a:t>Трехслойные из виброкирпичной кладки</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72000" algn="just">
                        <a:lnSpc>
                          <a:spcPts val="1200"/>
                        </a:lnSpc>
                        <a:spcAft>
                          <a:spcPts val="0"/>
                        </a:spcAft>
                      </a:pPr>
                      <a:r>
                        <a:rPr lang="ru-RU" sz="1200" b="1" dirty="0">
                          <a:latin typeface="Times New Roman"/>
                          <a:ea typeface="Times New Roman"/>
                          <a:cs typeface="Times New Roman"/>
                        </a:rPr>
                        <a:t>Несущие и самонесущие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Лицевой кирпич и керамические </a:t>
                      </a:r>
                      <a:r>
                        <a:rPr lang="ru-RU" sz="1200" b="1" dirty="0" smtClean="0">
                          <a:latin typeface="Times New Roman"/>
                          <a:ea typeface="Times New Roman"/>
                          <a:cs typeface="Times New Roman"/>
                        </a:rPr>
                        <a:t>камни.</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Лицевой слой при гибких или жестких ребрах в панели</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045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Декоративные растворы</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Непосредственно к кладке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9188">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Самонесущие и 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a:t>
                      </a:r>
                      <a:r>
                        <a:rPr lang="ru-RU" sz="1200" b="1" dirty="0" smtClean="0">
                          <a:latin typeface="Times New Roman"/>
                          <a:ea typeface="Times New Roman"/>
                          <a:cs typeface="Times New Roman"/>
                        </a:rPr>
                        <a:t>плитки.</a:t>
                      </a:r>
                      <a:endParaRPr lang="ru-RU" sz="1200" b="1" dirty="0">
                        <a:latin typeface="Times New Roman"/>
                        <a:ea typeface="Times New Roman"/>
                        <a:cs typeface="Times New Roman"/>
                      </a:endParaRPr>
                    </a:p>
                    <a:p>
                      <a:pPr marL="72000" algn="just">
                        <a:lnSpc>
                          <a:spcPts val="1200"/>
                        </a:lnSpc>
                        <a:spcAft>
                          <a:spcPts val="0"/>
                        </a:spcAft>
                      </a:pPr>
                      <a:r>
                        <a:rPr lang="ru-RU" sz="1200" b="1" dirty="0">
                          <a:latin typeface="Times New Roman"/>
                          <a:ea typeface="Times New Roman"/>
                          <a:cs typeface="Times New Roman"/>
                        </a:rPr>
                        <a:t>Стеклянные </a:t>
                      </a:r>
                      <a:r>
                        <a:rPr lang="ru-RU" sz="1200" b="1" dirty="0" smtClean="0">
                          <a:latin typeface="Times New Roman"/>
                          <a:ea typeface="Times New Roman"/>
                          <a:cs typeface="Times New Roman"/>
                        </a:rPr>
                        <a:t>плитки.</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9594">
                <a:tc vMerge="1">
                  <a:txBody>
                    <a:bodyPr/>
                    <a:lstStyle/>
                    <a:p>
                      <a:endParaRPr lang="ru-RU"/>
                    </a:p>
                  </a:txBody>
                  <a:tcPr/>
                </a:tc>
                <a:tc vMerge="1">
                  <a:txBody>
                    <a:bodyPr/>
                    <a:lstStyle/>
                    <a:p>
                      <a:endParaRPr lang="ru-RU"/>
                    </a:p>
                  </a:txBody>
                  <a:tcPr/>
                </a:tc>
                <a:tc>
                  <a:txBody>
                    <a:bodyPr/>
                    <a:lstStyle/>
                    <a:p>
                      <a:pPr marL="72000" algn="just">
                        <a:lnSpc>
                          <a:spcPts val="1200"/>
                        </a:lnSpc>
                        <a:spcAft>
                          <a:spcPts val="0"/>
                        </a:spcAft>
                      </a:pPr>
                      <a:r>
                        <a:rPr lang="ru-RU" sz="1200" b="1" dirty="0">
                          <a:latin typeface="Times New Roman"/>
                          <a:ea typeface="Times New Roman"/>
                          <a:cs typeface="Times New Roman"/>
                        </a:rPr>
                        <a:t>Навесные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Керамические </a:t>
                      </a:r>
                      <a:r>
                        <a:rPr lang="ru-RU" sz="1200" b="1" dirty="0" smtClean="0">
                          <a:latin typeface="Times New Roman"/>
                          <a:ea typeface="Times New Roman"/>
                          <a:cs typeface="Times New Roman"/>
                        </a:rPr>
                        <a:t>плитки.</a:t>
                      </a:r>
                      <a:endParaRPr lang="ru-RU" sz="1200" b="1" dirty="0">
                        <a:latin typeface="Times New Roman"/>
                        <a:ea typeface="Times New Roman"/>
                        <a:cs typeface="Times New Roman"/>
                      </a:endParaRP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72000" algn="just">
                        <a:lnSpc>
                          <a:spcPts val="1200"/>
                        </a:lnSpc>
                        <a:spcAft>
                          <a:spcPts val="0"/>
                        </a:spcAft>
                      </a:pPr>
                      <a:r>
                        <a:rPr lang="ru-RU" sz="1200" b="1" dirty="0">
                          <a:latin typeface="Times New Roman"/>
                          <a:ea typeface="Times New Roman"/>
                          <a:cs typeface="Times New Roman"/>
                        </a:rPr>
                        <a:t>На растворе</a:t>
                      </a:r>
                    </a:p>
                  </a:txBody>
                  <a:tcPr marL="844" marR="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4556</Words>
  <Application>Microsoft Office PowerPoint</Application>
  <PresentationFormat>Экран (4:3)</PresentationFormat>
  <Paragraphs>318</Paragraphs>
  <Slides>25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TP-208</dc:creator>
  <cp:lastModifiedBy>TP-208</cp:lastModifiedBy>
  <cp:revision>35</cp:revision>
  <dcterms:created xsi:type="dcterms:W3CDTF">2013-03-29T10:39:01Z</dcterms:created>
  <dcterms:modified xsi:type="dcterms:W3CDTF">2013-04-04T11:57:36Z</dcterms:modified>
</cp:coreProperties>
</file>